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9" r:id="rId2"/>
  </p:sldIdLst>
  <p:sldSz cx="39319200" cy="28346400"/>
  <p:notesSz cx="6858000" cy="9144000"/>
  <p:defaultTextStyle>
    <a:defPPr>
      <a:defRPr lang="en-US"/>
    </a:defPPr>
    <a:lvl1pPr marL="0" algn="l" defTabSz="3052211" rtl="0" eaLnBrk="1" latinLnBrk="0" hangingPunct="1">
      <a:defRPr sz="6012" kern="1200">
        <a:solidFill>
          <a:schemeClr val="tx1"/>
        </a:solidFill>
        <a:latin typeface="+mn-lt"/>
        <a:ea typeface="+mn-ea"/>
        <a:cs typeface="+mn-cs"/>
      </a:defRPr>
    </a:lvl1pPr>
    <a:lvl2pPr marL="1526105" algn="l" defTabSz="3052211" rtl="0" eaLnBrk="1" latinLnBrk="0" hangingPunct="1">
      <a:defRPr sz="6012" kern="1200">
        <a:solidFill>
          <a:schemeClr val="tx1"/>
        </a:solidFill>
        <a:latin typeface="+mn-lt"/>
        <a:ea typeface="+mn-ea"/>
        <a:cs typeface="+mn-cs"/>
      </a:defRPr>
    </a:lvl2pPr>
    <a:lvl3pPr marL="3052211" algn="l" defTabSz="3052211" rtl="0" eaLnBrk="1" latinLnBrk="0" hangingPunct="1">
      <a:defRPr sz="6012" kern="1200">
        <a:solidFill>
          <a:schemeClr val="tx1"/>
        </a:solidFill>
        <a:latin typeface="+mn-lt"/>
        <a:ea typeface="+mn-ea"/>
        <a:cs typeface="+mn-cs"/>
      </a:defRPr>
    </a:lvl3pPr>
    <a:lvl4pPr marL="4578319" algn="l" defTabSz="3052211" rtl="0" eaLnBrk="1" latinLnBrk="0" hangingPunct="1">
      <a:defRPr sz="6012" kern="1200">
        <a:solidFill>
          <a:schemeClr val="tx1"/>
        </a:solidFill>
        <a:latin typeface="+mn-lt"/>
        <a:ea typeface="+mn-ea"/>
        <a:cs typeface="+mn-cs"/>
      </a:defRPr>
    </a:lvl4pPr>
    <a:lvl5pPr marL="6104425" algn="l" defTabSz="3052211" rtl="0" eaLnBrk="1" latinLnBrk="0" hangingPunct="1">
      <a:defRPr sz="6012" kern="1200">
        <a:solidFill>
          <a:schemeClr val="tx1"/>
        </a:solidFill>
        <a:latin typeface="+mn-lt"/>
        <a:ea typeface="+mn-ea"/>
        <a:cs typeface="+mn-cs"/>
      </a:defRPr>
    </a:lvl5pPr>
    <a:lvl6pPr marL="7630532" algn="l" defTabSz="3052211" rtl="0" eaLnBrk="1" latinLnBrk="0" hangingPunct="1">
      <a:defRPr sz="6012" kern="1200">
        <a:solidFill>
          <a:schemeClr val="tx1"/>
        </a:solidFill>
        <a:latin typeface="+mn-lt"/>
        <a:ea typeface="+mn-ea"/>
        <a:cs typeface="+mn-cs"/>
      </a:defRPr>
    </a:lvl6pPr>
    <a:lvl7pPr marL="9156637" algn="l" defTabSz="3052211" rtl="0" eaLnBrk="1" latinLnBrk="0" hangingPunct="1">
      <a:defRPr sz="6012" kern="1200">
        <a:solidFill>
          <a:schemeClr val="tx1"/>
        </a:solidFill>
        <a:latin typeface="+mn-lt"/>
        <a:ea typeface="+mn-ea"/>
        <a:cs typeface="+mn-cs"/>
      </a:defRPr>
    </a:lvl7pPr>
    <a:lvl8pPr marL="10682744" algn="l" defTabSz="3052211" rtl="0" eaLnBrk="1" latinLnBrk="0" hangingPunct="1">
      <a:defRPr sz="6012" kern="1200">
        <a:solidFill>
          <a:schemeClr val="tx1"/>
        </a:solidFill>
        <a:latin typeface="+mn-lt"/>
        <a:ea typeface="+mn-ea"/>
        <a:cs typeface="+mn-cs"/>
      </a:defRPr>
    </a:lvl8pPr>
    <a:lvl9pPr marL="12208851" algn="l" defTabSz="3052211" rtl="0" eaLnBrk="1" latinLnBrk="0" hangingPunct="1">
      <a:defRPr sz="601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467" userDrawn="1">
          <p15:clr>
            <a:srgbClr val="A4A3A4"/>
          </p15:clr>
        </p15:guide>
        <p15:guide id="2" pos="108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172F"/>
    <a:srgbClr val="0101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67"/>
    <p:restoredTop sz="94572"/>
  </p:normalViewPr>
  <p:slideViewPr>
    <p:cSldViewPr>
      <p:cViewPr>
        <p:scale>
          <a:sx n="33" d="100"/>
          <a:sy n="33" d="100"/>
        </p:scale>
        <p:origin x="1200" y="-368"/>
      </p:cViewPr>
      <p:guideLst>
        <p:guide orient="horz" pos="14467"/>
        <p:guide pos="1081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27B708-2555-834C-97B8-35CDF758D659}" type="datetimeFigureOut">
              <a:rPr lang="en-US" smtClean="0"/>
              <a:t>5/6/19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314C12-B17B-E54E-8510-11A7CCA69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355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98227-F89C-7F49-B925-63C977EEE040}" type="datetimeFigureOut">
              <a:rPr lang="en-US" smtClean="0"/>
              <a:t>5/6/19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89050" y="1143000"/>
            <a:ext cx="42799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510619-E113-8243-BAB9-FF840182BE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21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09639" rtl="0" eaLnBrk="1" latinLnBrk="0" hangingPunct="1">
      <a:defRPr sz="1850" kern="1200">
        <a:solidFill>
          <a:schemeClr val="tx1"/>
        </a:solidFill>
        <a:latin typeface="+mn-lt"/>
        <a:ea typeface="+mn-ea"/>
        <a:cs typeface="+mn-cs"/>
      </a:defRPr>
    </a:lvl1pPr>
    <a:lvl2pPr marL="704820" algn="l" defTabSz="1409639" rtl="0" eaLnBrk="1" latinLnBrk="0" hangingPunct="1">
      <a:defRPr sz="1850" kern="1200">
        <a:solidFill>
          <a:schemeClr val="tx1"/>
        </a:solidFill>
        <a:latin typeface="+mn-lt"/>
        <a:ea typeface="+mn-ea"/>
        <a:cs typeface="+mn-cs"/>
      </a:defRPr>
    </a:lvl2pPr>
    <a:lvl3pPr marL="1409639" algn="l" defTabSz="1409639" rtl="0" eaLnBrk="1" latinLnBrk="0" hangingPunct="1">
      <a:defRPr sz="1850" kern="1200">
        <a:solidFill>
          <a:schemeClr val="tx1"/>
        </a:solidFill>
        <a:latin typeface="+mn-lt"/>
        <a:ea typeface="+mn-ea"/>
        <a:cs typeface="+mn-cs"/>
      </a:defRPr>
    </a:lvl3pPr>
    <a:lvl4pPr marL="2114459" algn="l" defTabSz="1409639" rtl="0" eaLnBrk="1" latinLnBrk="0" hangingPunct="1">
      <a:defRPr sz="1850" kern="1200">
        <a:solidFill>
          <a:schemeClr val="tx1"/>
        </a:solidFill>
        <a:latin typeface="+mn-lt"/>
        <a:ea typeface="+mn-ea"/>
        <a:cs typeface="+mn-cs"/>
      </a:defRPr>
    </a:lvl4pPr>
    <a:lvl5pPr marL="2819278" algn="l" defTabSz="1409639" rtl="0" eaLnBrk="1" latinLnBrk="0" hangingPunct="1">
      <a:defRPr sz="1850" kern="1200">
        <a:solidFill>
          <a:schemeClr val="tx1"/>
        </a:solidFill>
        <a:latin typeface="+mn-lt"/>
        <a:ea typeface="+mn-ea"/>
        <a:cs typeface="+mn-cs"/>
      </a:defRPr>
    </a:lvl5pPr>
    <a:lvl6pPr marL="3524098" algn="l" defTabSz="1409639" rtl="0" eaLnBrk="1" latinLnBrk="0" hangingPunct="1">
      <a:defRPr sz="1850" kern="1200">
        <a:solidFill>
          <a:schemeClr val="tx1"/>
        </a:solidFill>
        <a:latin typeface="+mn-lt"/>
        <a:ea typeface="+mn-ea"/>
        <a:cs typeface="+mn-cs"/>
      </a:defRPr>
    </a:lvl6pPr>
    <a:lvl7pPr marL="4228917" algn="l" defTabSz="1409639" rtl="0" eaLnBrk="1" latinLnBrk="0" hangingPunct="1">
      <a:defRPr sz="1850" kern="1200">
        <a:solidFill>
          <a:schemeClr val="tx1"/>
        </a:solidFill>
        <a:latin typeface="+mn-lt"/>
        <a:ea typeface="+mn-ea"/>
        <a:cs typeface="+mn-cs"/>
      </a:defRPr>
    </a:lvl7pPr>
    <a:lvl8pPr marL="4933737" algn="l" defTabSz="1409639" rtl="0" eaLnBrk="1" latinLnBrk="0" hangingPunct="1">
      <a:defRPr sz="1850" kern="1200">
        <a:solidFill>
          <a:schemeClr val="tx1"/>
        </a:solidFill>
        <a:latin typeface="+mn-lt"/>
        <a:ea typeface="+mn-ea"/>
        <a:cs typeface="+mn-cs"/>
      </a:defRPr>
    </a:lvl8pPr>
    <a:lvl9pPr marL="5638556" algn="l" defTabSz="1409639" rtl="0" eaLnBrk="1" latinLnBrk="0" hangingPunct="1">
      <a:defRPr sz="185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&quot; x 60&quot; 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624117" y="524934"/>
            <a:ext cx="38070972" cy="2887133"/>
          </a:xfrm>
          <a:prstGeom prst="rect">
            <a:avLst/>
          </a:prstGeom>
          <a:solidFill>
            <a:srgbClr val="C4172F"/>
          </a:solidFill>
          <a:ln>
            <a:solidFill>
              <a:srgbClr val="C4172F"/>
            </a:solidFill>
          </a:ln>
        </p:spPr>
        <p:txBody>
          <a:bodyPr vert="horz" lIns="88844" tIns="44422" rIns="88844" bIns="44422" anchor="ctr" anchorCtr="1"/>
          <a:lstStyle>
            <a:lvl1pPr>
              <a:defRPr sz="5017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Poster Presentation Title</a:t>
            </a:r>
            <a:br>
              <a:rPr lang="en-US" dirty="0" smtClean="0"/>
            </a:br>
            <a:r>
              <a:rPr lang="en-US" sz="344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List Author Name(s)</a:t>
            </a:r>
            <a:br>
              <a:rPr lang="en-US" sz="344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344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List Affiliated Institutions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637119" y="3712028"/>
            <a:ext cx="9205685" cy="918633"/>
          </a:xfrm>
          <a:prstGeom prst="rect">
            <a:avLst/>
          </a:prstGeom>
          <a:solidFill>
            <a:srgbClr val="C4172F"/>
          </a:solidFill>
          <a:ln>
            <a:solidFill>
              <a:srgbClr val="C4172F"/>
            </a:solidFill>
          </a:ln>
        </p:spPr>
        <p:txBody>
          <a:bodyPr vert="horz" lIns="88844" tIns="44422" rIns="88844" bIns="44422"/>
          <a:lstStyle>
            <a:lvl1pPr marL="0" indent="0">
              <a:buNone/>
              <a:defRPr sz="344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3440" dirty="0" smtClean="0"/>
              <a:t>Abstract or Introduction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1" hasCustomPrompt="1"/>
          </p:nvPr>
        </p:nvSpPr>
        <p:spPr>
          <a:xfrm>
            <a:off x="637119" y="4836885"/>
            <a:ext cx="9205685" cy="7480300"/>
          </a:xfrm>
          <a:prstGeom prst="rect">
            <a:avLst/>
          </a:prstGeom>
        </p:spPr>
        <p:txBody>
          <a:bodyPr vert="horz" lIns="88844" tIns="44422" rIns="88844" bIns="44422"/>
          <a:lstStyle>
            <a:lvl1pPr marL="0" indent="0">
              <a:buNone/>
              <a:defRPr sz="2150" baseline="0"/>
            </a:lvl1pPr>
            <a:lvl2pPr marL="322773" indent="0">
              <a:buNone/>
              <a:defRPr sz="2150" baseline="0"/>
            </a:lvl2pPr>
            <a:lvl3pPr marL="627861" indent="0">
              <a:buNone/>
              <a:defRPr sz="2150" baseline="0"/>
            </a:lvl3pPr>
            <a:lvl4pPr>
              <a:defRPr sz="2150"/>
            </a:lvl4pPr>
            <a:lvl5pPr>
              <a:defRPr sz="2150"/>
            </a:lvl5pPr>
          </a:lstStyle>
          <a:p>
            <a:pPr lvl="0"/>
            <a:r>
              <a:rPr lang="en-US" dirty="0" smtClean="0"/>
              <a:t>Any element of this template (colors, fonts, layouts, etc.) can be edited to suit your needs. To change the color of a title bar: right click the text box, select format shape, edit the “Fill” and “Line” your desired specifications.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624117" y="12598400"/>
            <a:ext cx="9205685" cy="918633"/>
          </a:xfrm>
          <a:prstGeom prst="rect">
            <a:avLst/>
          </a:prstGeom>
          <a:solidFill>
            <a:srgbClr val="C4172F"/>
          </a:solidFill>
          <a:ln>
            <a:solidFill>
              <a:srgbClr val="C4172F"/>
            </a:solidFill>
          </a:ln>
        </p:spPr>
        <p:txBody>
          <a:bodyPr vert="horz" lIns="88844" tIns="44422" rIns="88844" bIns="44422"/>
          <a:lstStyle>
            <a:lvl1pPr marL="0" indent="0">
              <a:buNone/>
              <a:defRPr sz="344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3440" dirty="0" smtClean="0"/>
              <a:t>Objectives</a:t>
            </a:r>
            <a:endParaRPr lang="en-US" dirty="0"/>
          </a:p>
        </p:txBody>
      </p:sp>
      <p:sp>
        <p:nvSpPr>
          <p:cNvPr id="26" name="Text Placeholder 23"/>
          <p:cNvSpPr>
            <a:spLocks noGrp="1"/>
          </p:cNvSpPr>
          <p:nvPr>
            <p:ph type="body" sz="quarter" idx="13" hasCustomPrompt="1"/>
          </p:nvPr>
        </p:nvSpPr>
        <p:spPr>
          <a:xfrm>
            <a:off x="624117" y="13779500"/>
            <a:ext cx="9205685" cy="6299200"/>
          </a:xfrm>
          <a:prstGeom prst="rect">
            <a:avLst/>
          </a:prstGeom>
        </p:spPr>
        <p:txBody>
          <a:bodyPr vert="horz" lIns="88844" tIns="44422" rIns="88844" bIns="44422"/>
          <a:lstStyle>
            <a:lvl1pPr marL="0" marR="0" indent="0" algn="l" defTabSz="283778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150"/>
            </a:lvl1pPr>
            <a:lvl2pPr>
              <a:defRPr sz="2150"/>
            </a:lvl2pPr>
            <a:lvl3pPr>
              <a:defRPr sz="2150"/>
            </a:lvl3pPr>
            <a:lvl4pPr>
              <a:defRPr sz="2150"/>
            </a:lvl4pPr>
            <a:lvl5pPr>
              <a:defRPr sz="2150"/>
            </a:lvl5pPr>
          </a:lstStyle>
          <a:p>
            <a:pPr marL="0" marR="0" lvl="0" indent="0" algn="l" defTabSz="283778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To change the color of a title bar: right click the text box, select format shape, edit the “Fill” and “Line” your desired specifications.</a:t>
            </a:r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624117" y="20341167"/>
            <a:ext cx="9205685" cy="918633"/>
          </a:xfrm>
          <a:prstGeom prst="rect">
            <a:avLst/>
          </a:prstGeom>
          <a:solidFill>
            <a:srgbClr val="C4172F"/>
          </a:solidFill>
          <a:ln>
            <a:solidFill>
              <a:srgbClr val="C4172F"/>
            </a:solidFill>
          </a:ln>
        </p:spPr>
        <p:txBody>
          <a:bodyPr vert="horz" lIns="88844" tIns="44422" rIns="88844" bIns="44422"/>
          <a:lstStyle>
            <a:lvl1pPr marL="0" indent="0">
              <a:buNone/>
              <a:defRPr sz="344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3440" dirty="0" smtClean="0"/>
              <a:t>Methods</a:t>
            </a:r>
            <a:endParaRPr lang="en-US" dirty="0"/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624117" y="21522267"/>
            <a:ext cx="9205685" cy="6261706"/>
          </a:xfrm>
          <a:prstGeom prst="rect">
            <a:avLst/>
          </a:prstGeom>
        </p:spPr>
        <p:txBody>
          <a:bodyPr vert="horz" lIns="88844" tIns="44422" rIns="88844" bIns="44422"/>
          <a:lstStyle>
            <a:lvl1pPr marL="0" marR="0" indent="0" algn="l" defTabSz="283778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150"/>
            </a:lvl1pPr>
            <a:lvl2pPr>
              <a:defRPr sz="2150"/>
            </a:lvl2pPr>
            <a:lvl3pPr>
              <a:defRPr sz="2150"/>
            </a:lvl3pPr>
            <a:lvl4pPr>
              <a:defRPr sz="2150"/>
            </a:lvl4pPr>
            <a:lvl5pPr>
              <a:defRPr sz="2150"/>
            </a:lvl5pPr>
          </a:lstStyle>
          <a:p>
            <a:pPr marL="0" marR="0" lvl="0" indent="0" algn="l" defTabSz="283778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Copy and paste title bars and text boxes to create additional sections.</a:t>
            </a:r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10284886" y="3712028"/>
            <a:ext cx="9205685" cy="918633"/>
          </a:xfrm>
          <a:prstGeom prst="rect">
            <a:avLst/>
          </a:prstGeom>
          <a:solidFill>
            <a:srgbClr val="C4172F"/>
          </a:solidFill>
          <a:ln>
            <a:solidFill>
              <a:srgbClr val="C4172F"/>
            </a:solidFill>
          </a:ln>
        </p:spPr>
        <p:txBody>
          <a:bodyPr vert="horz" lIns="88844" tIns="44422" rIns="88844" bIns="44422"/>
          <a:lstStyle>
            <a:lvl1pPr marL="0" indent="0">
              <a:buNone/>
              <a:defRPr sz="344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3440" dirty="0" smtClean="0"/>
              <a:t>Results</a:t>
            </a:r>
            <a:endParaRPr lang="en-US" dirty="0"/>
          </a:p>
        </p:txBody>
      </p:sp>
      <p:sp>
        <p:nvSpPr>
          <p:cNvPr id="30" name="Text Placeholder 23"/>
          <p:cNvSpPr>
            <a:spLocks noGrp="1"/>
          </p:cNvSpPr>
          <p:nvPr>
            <p:ph type="body" sz="quarter" idx="17"/>
          </p:nvPr>
        </p:nvSpPr>
        <p:spPr>
          <a:xfrm>
            <a:off x="29489402" y="21372285"/>
            <a:ext cx="9205685" cy="6411685"/>
          </a:xfrm>
          <a:prstGeom prst="rect">
            <a:avLst/>
          </a:prstGeom>
        </p:spPr>
        <p:txBody>
          <a:bodyPr vert="horz" lIns="88844" tIns="44422" rIns="88844" bIns="44422"/>
          <a:lstStyle>
            <a:lvl1pPr>
              <a:defRPr sz="2150"/>
            </a:lvl1pPr>
            <a:lvl2pPr>
              <a:defRPr sz="2150"/>
            </a:lvl2pPr>
            <a:lvl3pPr>
              <a:defRPr sz="2150"/>
            </a:lvl3pPr>
            <a:lvl4pPr>
              <a:defRPr sz="2150"/>
            </a:lvl4pPr>
            <a:lvl5pPr>
              <a:defRPr sz="215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29489402" y="3712028"/>
            <a:ext cx="9205685" cy="918633"/>
          </a:xfrm>
          <a:prstGeom prst="rect">
            <a:avLst/>
          </a:prstGeom>
          <a:solidFill>
            <a:srgbClr val="C4172F"/>
          </a:solidFill>
          <a:ln>
            <a:solidFill>
              <a:srgbClr val="C4172F"/>
            </a:solidFill>
          </a:ln>
        </p:spPr>
        <p:txBody>
          <a:bodyPr vert="horz" lIns="88844" tIns="44422" rIns="88844" bIns="44422"/>
          <a:lstStyle>
            <a:lvl1pPr marL="0" indent="0">
              <a:buNone/>
              <a:defRPr sz="344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3440" dirty="0" smtClean="0"/>
              <a:t>Conclusion</a:t>
            </a:r>
            <a:endParaRPr lang="en-US" dirty="0"/>
          </a:p>
        </p:txBody>
      </p:sp>
      <p:sp>
        <p:nvSpPr>
          <p:cNvPr id="32" name="Text Placeholder 23"/>
          <p:cNvSpPr>
            <a:spLocks noGrp="1"/>
          </p:cNvSpPr>
          <p:nvPr>
            <p:ph type="body" sz="quarter" idx="19"/>
          </p:nvPr>
        </p:nvSpPr>
        <p:spPr>
          <a:xfrm>
            <a:off x="29489402" y="4836885"/>
            <a:ext cx="9205685" cy="15223067"/>
          </a:xfrm>
          <a:prstGeom prst="rect">
            <a:avLst/>
          </a:prstGeom>
        </p:spPr>
        <p:txBody>
          <a:bodyPr vert="horz" lIns="88844" tIns="44422" rIns="88844" bIns="44422"/>
          <a:lstStyle>
            <a:lvl1pPr>
              <a:defRPr sz="2150"/>
            </a:lvl1pPr>
            <a:lvl2pPr>
              <a:defRPr sz="2150"/>
            </a:lvl2pPr>
            <a:lvl3pPr>
              <a:defRPr sz="2150"/>
            </a:lvl3pPr>
            <a:lvl4pPr>
              <a:defRPr sz="2150"/>
            </a:lvl4pPr>
            <a:lvl5pPr>
              <a:defRPr sz="215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3" name="Text Placeholder 21"/>
          <p:cNvSpPr>
            <a:spLocks noGrp="1"/>
          </p:cNvSpPr>
          <p:nvPr>
            <p:ph type="body" sz="quarter" idx="20" hasCustomPrompt="1"/>
          </p:nvPr>
        </p:nvSpPr>
        <p:spPr>
          <a:xfrm>
            <a:off x="29489402" y="20247428"/>
            <a:ext cx="9205685" cy="918633"/>
          </a:xfrm>
          <a:prstGeom prst="rect">
            <a:avLst/>
          </a:prstGeom>
          <a:solidFill>
            <a:srgbClr val="C4172F"/>
          </a:solidFill>
          <a:ln>
            <a:solidFill>
              <a:srgbClr val="C4172F"/>
            </a:solidFill>
          </a:ln>
        </p:spPr>
        <p:txBody>
          <a:bodyPr vert="horz" lIns="88844" tIns="44422" rIns="88844" bIns="44422"/>
          <a:lstStyle>
            <a:lvl1pPr marL="0" indent="0">
              <a:buNone/>
              <a:defRPr sz="344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3440" dirty="0" smtClean="0"/>
              <a:t>References</a:t>
            </a:r>
            <a:endParaRPr lang="en-US" dirty="0"/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10284886" y="4836885"/>
            <a:ext cx="9205685" cy="22965833"/>
          </a:xfrm>
          <a:prstGeom prst="rect">
            <a:avLst/>
          </a:prstGeom>
        </p:spPr>
        <p:txBody>
          <a:bodyPr vert="horz" lIns="88844" tIns="44422" rIns="88844" bIns="44422"/>
          <a:lstStyle>
            <a:lvl1pPr marL="0" indent="0">
              <a:buNone/>
              <a:defRPr sz="2150" baseline="0"/>
            </a:lvl1pPr>
            <a:lvl2pPr marL="322773" indent="0">
              <a:buNone/>
              <a:defRPr sz="2150"/>
            </a:lvl2pPr>
            <a:lvl3pPr>
              <a:defRPr sz="2150"/>
            </a:lvl3pPr>
            <a:lvl4pPr>
              <a:defRPr sz="2150"/>
            </a:lvl4pPr>
            <a:lvl5pPr>
              <a:defRPr sz="2150"/>
            </a:lvl5pPr>
          </a:lstStyle>
          <a:p>
            <a:pPr lvl="0"/>
            <a:r>
              <a:rPr lang="en-US" dirty="0" smtClean="0"/>
              <a:t>Remember to save all charts, graphs, and tables as 300DPI images prior to inserting them into your posters. Doing so will ensure the best results when printing your posters.</a:t>
            </a:r>
          </a:p>
        </p:txBody>
      </p:sp>
      <p:sp>
        <p:nvSpPr>
          <p:cNvPr id="36" name="Picture Placeholder 35"/>
          <p:cNvSpPr>
            <a:spLocks noGrp="1"/>
          </p:cNvSpPr>
          <p:nvPr>
            <p:ph type="pic" sz="quarter" idx="22" hasCustomPrompt="1"/>
          </p:nvPr>
        </p:nvSpPr>
        <p:spPr>
          <a:xfrm>
            <a:off x="1092205" y="787400"/>
            <a:ext cx="2808515" cy="2362200"/>
          </a:xfrm>
          <a:prstGeom prst="rect">
            <a:avLst/>
          </a:prstGeom>
          <a:solidFill>
            <a:schemeClr val="bg1"/>
          </a:solidFill>
        </p:spPr>
        <p:txBody>
          <a:bodyPr vert="horz" lIns="88844" tIns="44422" rIns="88844" bIns="44422"/>
          <a:lstStyle>
            <a:lvl1pPr marL="0" indent="0">
              <a:buNone/>
              <a:defRPr sz="1720"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37" name="Picture Placeholder 35"/>
          <p:cNvSpPr>
            <a:spLocks noGrp="1"/>
          </p:cNvSpPr>
          <p:nvPr>
            <p:ph type="pic" sz="quarter" idx="23" hasCustomPrompt="1"/>
          </p:nvPr>
        </p:nvSpPr>
        <p:spPr>
          <a:xfrm>
            <a:off x="35574518" y="787400"/>
            <a:ext cx="2808515" cy="2362200"/>
          </a:xfrm>
          <a:prstGeom prst="rect">
            <a:avLst/>
          </a:prstGeom>
          <a:solidFill>
            <a:schemeClr val="bg1"/>
          </a:solidFill>
        </p:spPr>
        <p:txBody>
          <a:bodyPr vert="horz" lIns="88844" tIns="44422" rIns="88844" bIns="44422"/>
          <a:lstStyle>
            <a:lvl1pPr marL="0" indent="0">
              <a:buNone/>
              <a:defRPr sz="1720"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39" name="Chart Placeholder 38"/>
          <p:cNvSpPr>
            <a:spLocks noGrp="1"/>
          </p:cNvSpPr>
          <p:nvPr>
            <p:ph type="chart" sz="quarter" idx="24"/>
          </p:nvPr>
        </p:nvSpPr>
        <p:spPr>
          <a:xfrm>
            <a:off x="11013017" y="13835742"/>
            <a:ext cx="7789424" cy="5774267"/>
          </a:xfrm>
          <a:prstGeom prst="rect">
            <a:avLst/>
          </a:prstGeom>
        </p:spPr>
        <p:txBody>
          <a:bodyPr vert="horz" lIns="88844" tIns="44422" rIns="88844" bIns="44422"/>
          <a:lstStyle>
            <a:lvl1pPr marL="0" indent="0">
              <a:buNone/>
              <a:defRPr sz="2150"/>
            </a:lvl1pPr>
          </a:lstStyle>
          <a:p>
            <a:endParaRPr lang="en-US" dirty="0"/>
          </a:p>
        </p:txBody>
      </p:sp>
      <p:sp>
        <p:nvSpPr>
          <p:cNvPr id="40" name="Chart Placeholder 38"/>
          <p:cNvSpPr>
            <a:spLocks noGrp="1"/>
          </p:cNvSpPr>
          <p:nvPr>
            <p:ph type="chart" sz="quarter" idx="25"/>
          </p:nvPr>
        </p:nvSpPr>
        <p:spPr>
          <a:xfrm>
            <a:off x="11013017" y="21147315"/>
            <a:ext cx="7789424" cy="5774267"/>
          </a:xfrm>
          <a:prstGeom prst="rect">
            <a:avLst/>
          </a:prstGeom>
        </p:spPr>
        <p:txBody>
          <a:bodyPr vert="horz" lIns="88844" tIns="44422" rIns="88844" bIns="44422"/>
          <a:lstStyle>
            <a:lvl1pPr marL="0" indent="0">
              <a:buNone/>
              <a:defRPr sz="2150"/>
            </a:lvl1pPr>
          </a:lstStyle>
          <a:p>
            <a:endParaRPr lang="en-US" dirty="0"/>
          </a:p>
        </p:txBody>
      </p:sp>
      <p:sp>
        <p:nvSpPr>
          <p:cNvPr id="42" name="Text Placeholder 21"/>
          <p:cNvSpPr>
            <a:spLocks noGrp="1"/>
          </p:cNvSpPr>
          <p:nvPr>
            <p:ph type="body" sz="quarter" idx="26" hasCustomPrompt="1"/>
          </p:nvPr>
        </p:nvSpPr>
        <p:spPr>
          <a:xfrm>
            <a:off x="19841636" y="3712028"/>
            <a:ext cx="9205685" cy="918633"/>
          </a:xfrm>
          <a:prstGeom prst="rect">
            <a:avLst/>
          </a:prstGeom>
          <a:solidFill>
            <a:srgbClr val="C4172F"/>
          </a:solidFill>
          <a:ln>
            <a:solidFill>
              <a:srgbClr val="C4172F"/>
            </a:solidFill>
          </a:ln>
        </p:spPr>
        <p:txBody>
          <a:bodyPr vert="horz" lIns="88844" tIns="44422" rIns="88844" bIns="44422"/>
          <a:lstStyle>
            <a:lvl1pPr marL="0" indent="0">
              <a:buNone/>
              <a:defRPr sz="344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3440" dirty="0" smtClean="0"/>
              <a:t>Results</a:t>
            </a:r>
            <a:endParaRPr lang="en-US" dirty="0"/>
          </a:p>
        </p:txBody>
      </p:sp>
      <p:sp>
        <p:nvSpPr>
          <p:cNvPr id="43" name="Text Placeholder 23"/>
          <p:cNvSpPr>
            <a:spLocks noGrp="1"/>
          </p:cNvSpPr>
          <p:nvPr>
            <p:ph type="body" sz="quarter" idx="27"/>
          </p:nvPr>
        </p:nvSpPr>
        <p:spPr>
          <a:xfrm>
            <a:off x="19841636" y="4836885"/>
            <a:ext cx="9205685" cy="22965833"/>
          </a:xfrm>
          <a:prstGeom prst="rect">
            <a:avLst/>
          </a:prstGeom>
        </p:spPr>
        <p:txBody>
          <a:bodyPr vert="horz" lIns="88844" tIns="44422" rIns="88844" bIns="44422"/>
          <a:lstStyle>
            <a:lvl1pPr marL="0" indent="0">
              <a:buNone/>
              <a:defRPr sz="2150" baseline="0"/>
            </a:lvl1pPr>
            <a:lvl2pPr marL="322773" indent="0">
              <a:buNone/>
              <a:defRPr sz="2150"/>
            </a:lvl2pPr>
            <a:lvl3pPr>
              <a:defRPr sz="2150"/>
            </a:lvl3pPr>
            <a:lvl4pPr>
              <a:defRPr sz="2150"/>
            </a:lvl4pPr>
            <a:lvl5pPr>
              <a:defRPr sz="2150"/>
            </a:lvl5pPr>
          </a:lstStyle>
          <a:p>
            <a:pPr lvl="0"/>
            <a:endParaRPr lang="en-US" dirty="0" smtClean="0"/>
          </a:p>
        </p:txBody>
      </p:sp>
      <p:sp>
        <p:nvSpPr>
          <p:cNvPr id="44" name="Chart Placeholder 38"/>
          <p:cNvSpPr>
            <a:spLocks noGrp="1"/>
          </p:cNvSpPr>
          <p:nvPr>
            <p:ph type="chart" sz="quarter" idx="28"/>
          </p:nvPr>
        </p:nvSpPr>
        <p:spPr>
          <a:xfrm>
            <a:off x="20660783" y="21147315"/>
            <a:ext cx="7789424" cy="5774267"/>
          </a:xfrm>
          <a:prstGeom prst="rect">
            <a:avLst/>
          </a:prstGeom>
        </p:spPr>
        <p:txBody>
          <a:bodyPr vert="horz" lIns="88844" tIns="44422" rIns="88844" bIns="44422"/>
          <a:lstStyle>
            <a:lvl1pPr marL="0" indent="0">
              <a:buNone/>
              <a:defRPr sz="2150"/>
            </a:lvl1pPr>
          </a:lstStyle>
          <a:p>
            <a:endParaRPr lang="en-US" dirty="0"/>
          </a:p>
        </p:txBody>
      </p:sp>
      <p:sp>
        <p:nvSpPr>
          <p:cNvPr id="45" name="Chart Placeholder 38"/>
          <p:cNvSpPr>
            <a:spLocks noGrp="1"/>
          </p:cNvSpPr>
          <p:nvPr>
            <p:ph type="chart" sz="quarter" idx="29"/>
          </p:nvPr>
        </p:nvSpPr>
        <p:spPr>
          <a:xfrm>
            <a:off x="20660783" y="13835742"/>
            <a:ext cx="7789424" cy="5774267"/>
          </a:xfrm>
          <a:prstGeom prst="rect">
            <a:avLst/>
          </a:prstGeom>
        </p:spPr>
        <p:txBody>
          <a:bodyPr vert="horz" lIns="88844" tIns="44422" rIns="88844" bIns="44422"/>
          <a:lstStyle>
            <a:lvl1pPr marL="0" indent="0">
              <a:buNone/>
              <a:defRPr sz="2150"/>
            </a:lvl1pPr>
          </a:lstStyle>
          <a:p>
            <a:endParaRPr lang="en-US" dirty="0"/>
          </a:p>
        </p:txBody>
      </p:sp>
      <p:sp>
        <p:nvSpPr>
          <p:cNvPr id="46" name="Chart Placeholder 38"/>
          <p:cNvSpPr>
            <a:spLocks noGrp="1"/>
          </p:cNvSpPr>
          <p:nvPr>
            <p:ph type="chart" sz="quarter" idx="30"/>
          </p:nvPr>
        </p:nvSpPr>
        <p:spPr>
          <a:xfrm>
            <a:off x="20660783" y="6749142"/>
            <a:ext cx="7789424" cy="5774267"/>
          </a:xfrm>
          <a:prstGeom prst="rect">
            <a:avLst/>
          </a:prstGeom>
        </p:spPr>
        <p:txBody>
          <a:bodyPr vert="horz" lIns="88844" tIns="44422" rIns="88844" bIns="44422"/>
          <a:lstStyle>
            <a:lvl1pPr marL="0" indent="0">
              <a:buNone/>
              <a:defRPr sz="2150"/>
            </a:lvl1pPr>
          </a:lstStyle>
          <a:p>
            <a:endParaRPr lang="en-US" dirty="0"/>
          </a:p>
        </p:txBody>
      </p:sp>
      <p:pic>
        <p:nvPicPr>
          <p:cNvPr id="3" name="Picture 2" descr="Logo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7140" y="27887440"/>
            <a:ext cx="1965960" cy="3779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2837788" rtl="0" eaLnBrk="1" latinLnBrk="0" hangingPunct="1">
        <a:spcBef>
          <a:spcPct val="0"/>
        </a:spcBef>
        <a:buNone/>
        <a:defRPr sz="136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64172" indent="-1064172" algn="l" defTabSz="2837788" rtl="0" eaLnBrk="1" latinLnBrk="0" hangingPunct="1">
        <a:spcBef>
          <a:spcPct val="20000"/>
        </a:spcBef>
        <a:buFont typeface="Arial" pitchFamily="34" charset="0"/>
        <a:buChar char="•"/>
        <a:defRPr sz="9890" kern="1200">
          <a:solidFill>
            <a:schemeClr val="tx1"/>
          </a:solidFill>
          <a:latin typeface="+mn-lt"/>
          <a:ea typeface="+mn-ea"/>
          <a:cs typeface="+mn-cs"/>
        </a:defRPr>
      </a:lvl1pPr>
      <a:lvl2pPr marL="2305704" indent="-886810" algn="l" defTabSz="2837788" rtl="0" eaLnBrk="1" latinLnBrk="0" hangingPunct="1">
        <a:spcBef>
          <a:spcPct val="20000"/>
        </a:spcBef>
        <a:buFont typeface="Arial" pitchFamily="34" charset="0"/>
        <a:buChar char="–"/>
        <a:defRPr sz="8743" kern="1200">
          <a:solidFill>
            <a:schemeClr val="tx1"/>
          </a:solidFill>
          <a:latin typeface="+mn-lt"/>
          <a:ea typeface="+mn-ea"/>
          <a:cs typeface="+mn-cs"/>
        </a:defRPr>
      </a:lvl2pPr>
      <a:lvl3pPr marL="3547238" indent="-709448" algn="l" defTabSz="2837788" rtl="0" eaLnBrk="1" latinLnBrk="0" hangingPunct="1">
        <a:spcBef>
          <a:spcPct val="20000"/>
        </a:spcBef>
        <a:buFont typeface="Arial" pitchFamily="34" charset="0"/>
        <a:buChar char="•"/>
        <a:defRPr sz="7310" kern="1200">
          <a:solidFill>
            <a:schemeClr val="tx1"/>
          </a:solidFill>
          <a:latin typeface="+mn-lt"/>
          <a:ea typeface="+mn-ea"/>
          <a:cs typeface="+mn-cs"/>
        </a:defRPr>
      </a:lvl3pPr>
      <a:lvl4pPr marL="4966132" indent="-709448" algn="l" defTabSz="2837788" rtl="0" eaLnBrk="1" latinLnBrk="0" hangingPunct="1">
        <a:spcBef>
          <a:spcPct val="20000"/>
        </a:spcBef>
        <a:buFont typeface="Arial" pitchFamily="34" charset="0"/>
        <a:buChar char="–"/>
        <a:defRPr sz="6307" kern="1200">
          <a:solidFill>
            <a:schemeClr val="tx1"/>
          </a:solidFill>
          <a:latin typeface="+mn-lt"/>
          <a:ea typeface="+mn-ea"/>
          <a:cs typeface="+mn-cs"/>
        </a:defRPr>
      </a:lvl4pPr>
      <a:lvl5pPr marL="6385026" indent="-709448" algn="l" defTabSz="2837788" rtl="0" eaLnBrk="1" latinLnBrk="0" hangingPunct="1">
        <a:spcBef>
          <a:spcPct val="20000"/>
        </a:spcBef>
        <a:buFont typeface="Arial" pitchFamily="34" charset="0"/>
        <a:buChar char="»"/>
        <a:defRPr sz="6307" kern="1200">
          <a:solidFill>
            <a:schemeClr val="tx1"/>
          </a:solidFill>
          <a:latin typeface="+mn-lt"/>
          <a:ea typeface="+mn-ea"/>
          <a:cs typeface="+mn-cs"/>
        </a:defRPr>
      </a:lvl5pPr>
      <a:lvl6pPr marL="7803920" indent="-709448" algn="l" defTabSz="2837788" rtl="0" eaLnBrk="1" latinLnBrk="0" hangingPunct="1">
        <a:spcBef>
          <a:spcPct val="20000"/>
        </a:spcBef>
        <a:buFont typeface="Arial" pitchFamily="34" charset="0"/>
        <a:buChar char="•"/>
        <a:defRPr sz="6307" kern="1200">
          <a:solidFill>
            <a:schemeClr val="tx1"/>
          </a:solidFill>
          <a:latin typeface="+mn-lt"/>
          <a:ea typeface="+mn-ea"/>
          <a:cs typeface="+mn-cs"/>
        </a:defRPr>
      </a:lvl6pPr>
      <a:lvl7pPr marL="9222814" indent="-709448" algn="l" defTabSz="2837788" rtl="0" eaLnBrk="1" latinLnBrk="0" hangingPunct="1">
        <a:spcBef>
          <a:spcPct val="20000"/>
        </a:spcBef>
        <a:buFont typeface="Arial" pitchFamily="34" charset="0"/>
        <a:buChar char="•"/>
        <a:defRPr sz="6307" kern="1200">
          <a:solidFill>
            <a:schemeClr val="tx1"/>
          </a:solidFill>
          <a:latin typeface="+mn-lt"/>
          <a:ea typeface="+mn-ea"/>
          <a:cs typeface="+mn-cs"/>
        </a:defRPr>
      </a:lvl7pPr>
      <a:lvl8pPr marL="10641711" indent="-709448" algn="l" defTabSz="2837788" rtl="0" eaLnBrk="1" latinLnBrk="0" hangingPunct="1">
        <a:spcBef>
          <a:spcPct val="20000"/>
        </a:spcBef>
        <a:buFont typeface="Arial" pitchFamily="34" charset="0"/>
        <a:buChar char="•"/>
        <a:defRPr sz="6307" kern="1200">
          <a:solidFill>
            <a:schemeClr val="tx1"/>
          </a:solidFill>
          <a:latin typeface="+mn-lt"/>
          <a:ea typeface="+mn-ea"/>
          <a:cs typeface="+mn-cs"/>
        </a:defRPr>
      </a:lvl8pPr>
      <a:lvl9pPr marL="12060605" indent="-709448" algn="l" defTabSz="2837788" rtl="0" eaLnBrk="1" latinLnBrk="0" hangingPunct="1">
        <a:spcBef>
          <a:spcPct val="20000"/>
        </a:spcBef>
        <a:buFont typeface="Arial" pitchFamily="34" charset="0"/>
        <a:buChar char="•"/>
        <a:defRPr sz="63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37788" rtl="0" eaLnBrk="1" latinLnBrk="0" hangingPunct="1">
        <a:defRPr sz="5590" kern="1200">
          <a:solidFill>
            <a:schemeClr val="tx1"/>
          </a:solidFill>
          <a:latin typeface="+mn-lt"/>
          <a:ea typeface="+mn-ea"/>
          <a:cs typeface="+mn-cs"/>
        </a:defRPr>
      </a:lvl1pPr>
      <a:lvl2pPr marL="1418894" algn="l" defTabSz="2837788" rtl="0" eaLnBrk="1" latinLnBrk="0" hangingPunct="1">
        <a:defRPr sz="5590" kern="1200">
          <a:solidFill>
            <a:schemeClr val="tx1"/>
          </a:solidFill>
          <a:latin typeface="+mn-lt"/>
          <a:ea typeface="+mn-ea"/>
          <a:cs typeface="+mn-cs"/>
        </a:defRPr>
      </a:lvl2pPr>
      <a:lvl3pPr marL="2837788" algn="l" defTabSz="2837788" rtl="0" eaLnBrk="1" latinLnBrk="0" hangingPunct="1">
        <a:defRPr sz="5590" kern="1200">
          <a:solidFill>
            <a:schemeClr val="tx1"/>
          </a:solidFill>
          <a:latin typeface="+mn-lt"/>
          <a:ea typeface="+mn-ea"/>
          <a:cs typeface="+mn-cs"/>
        </a:defRPr>
      </a:lvl3pPr>
      <a:lvl4pPr marL="4256685" algn="l" defTabSz="2837788" rtl="0" eaLnBrk="1" latinLnBrk="0" hangingPunct="1">
        <a:defRPr sz="5590" kern="1200">
          <a:solidFill>
            <a:schemeClr val="tx1"/>
          </a:solidFill>
          <a:latin typeface="+mn-lt"/>
          <a:ea typeface="+mn-ea"/>
          <a:cs typeface="+mn-cs"/>
        </a:defRPr>
      </a:lvl4pPr>
      <a:lvl5pPr marL="5675578" algn="l" defTabSz="2837788" rtl="0" eaLnBrk="1" latinLnBrk="0" hangingPunct="1">
        <a:defRPr sz="5590" kern="1200">
          <a:solidFill>
            <a:schemeClr val="tx1"/>
          </a:solidFill>
          <a:latin typeface="+mn-lt"/>
          <a:ea typeface="+mn-ea"/>
          <a:cs typeface="+mn-cs"/>
        </a:defRPr>
      </a:lvl5pPr>
      <a:lvl6pPr marL="7094474" algn="l" defTabSz="2837788" rtl="0" eaLnBrk="1" latinLnBrk="0" hangingPunct="1">
        <a:defRPr sz="5590" kern="1200">
          <a:solidFill>
            <a:schemeClr val="tx1"/>
          </a:solidFill>
          <a:latin typeface="+mn-lt"/>
          <a:ea typeface="+mn-ea"/>
          <a:cs typeface="+mn-cs"/>
        </a:defRPr>
      </a:lvl6pPr>
      <a:lvl7pPr marL="8513368" algn="l" defTabSz="2837788" rtl="0" eaLnBrk="1" latinLnBrk="0" hangingPunct="1">
        <a:defRPr sz="5590" kern="1200">
          <a:solidFill>
            <a:schemeClr val="tx1"/>
          </a:solidFill>
          <a:latin typeface="+mn-lt"/>
          <a:ea typeface="+mn-ea"/>
          <a:cs typeface="+mn-cs"/>
        </a:defRPr>
      </a:lvl7pPr>
      <a:lvl8pPr marL="9932263" algn="l" defTabSz="2837788" rtl="0" eaLnBrk="1" latinLnBrk="0" hangingPunct="1">
        <a:defRPr sz="5590" kern="1200">
          <a:solidFill>
            <a:schemeClr val="tx1"/>
          </a:solidFill>
          <a:latin typeface="+mn-lt"/>
          <a:ea typeface="+mn-ea"/>
          <a:cs typeface="+mn-cs"/>
        </a:defRPr>
      </a:lvl8pPr>
      <a:lvl9pPr marL="11351158" algn="l" defTabSz="2837788" rtl="0" eaLnBrk="1" latinLnBrk="0" hangingPunct="1">
        <a:defRPr sz="55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0" Type="http://schemas.openxmlformats.org/officeDocument/2006/relationships/image" Target="../media/image20.png"/><Relationship Id="rId21" Type="http://schemas.openxmlformats.org/officeDocument/2006/relationships/image" Target="../media/image21.png"/><Relationship Id="rId22" Type="http://schemas.openxmlformats.org/officeDocument/2006/relationships/image" Target="../media/image22.png"/><Relationship Id="rId23" Type="http://schemas.openxmlformats.org/officeDocument/2006/relationships/image" Target="../media/image23.png"/><Relationship Id="rId24" Type="http://schemas.openxmlformats.org/officeDocument/2006/relationships/image" Target="../media/image24.png"/><Relationship Id="rId25" Type="http://schemas.openxmlformats.org/officeDocument/2006/relationships/image" Target="../media/image25.png"/><Relationship Id="rId26" Type="http://schemas.openxmlformats.org/officeDocument/2006/relationships/image" Target="../media/image26.png"/><Relationship Id="rId27" Type="http://schemas.openxmlformats.org/officeDocument/2006/relationships/image" Target="../media/image27.png"/><Relationship Id="rId28" Type="http://schemas.openxmlformats.org/officeDocument/2006/relationships/image" Target="../media/image28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tiff"/><Relationship Id="rId30" Type="http://schemas.openxmlformats.org/officeDocument/2006/relationships/image" Target="../media/image30.png"/><Relationship Id="rId31" Type="http://schemas.openxmlformats.org/officeDocument/2006/relationships/image" Target="../media/image31.png"/><Relationship Id="rId32" Type="http://schemas.openxmlformats.org/officeDocument/2006/relationships/image" Target="../media/image32.png"/><Relationship Id="rId9" Type="http://schemas.openxmlformats.org/officeDocument/2006/relationships/image" Target="../media/image9.png"/><Relationship Id="rId6" Type="http://schemas.openxmlformats.org/officeDocument/2006/relationships/image" Target="../media/image6.emf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33" Type="http://schemas.openxmlformats.org/officeDocument/2006/relationships/image" Target="../media/image33.png"/><Relationship Id="rId34" Type="http://schemas.openxmlformats.org/officeDocument/2006/relationships/image" Target="../media/image34.png"/><Relationship Id="rId35" Type="http://schemas.openxmlformats.org/officeDocument/2006/relationships/image" Target="../media/image35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png"/><Relationship Id="rId18" Type="http://schemas.openxmlformats.org/officeDocument/2006/relationships/image" Target="../media/image18.png"/><Relationship Id="rId1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1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5" t="15557" r="2916"/>
          <a:stretch/>
        </p:blipFill>
        <p:spPr>
          <a:xfrm>
            <a:off x="24447342" y="24970417"/>
            <a:ext cx="4739201" cy="2333035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0" t="14857" r="3876"/>
          <a:stretch/>
        </p:blipFill>
        <p:spPr>
          <a:xfrm>
            <a:off x="19801101" y="24925112"/>
            <a:ext cx="4683141" cy="23682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3511" y="389467"/>
            <a:ext cx="25436289" cy="2887133"/>
          </a:xfrm>
          <a:noFill/>
          <a:ln>
            <a:noFill/>
          </a:ln>
        </p:spPr>
        <p:txBody>
          <a:bodyPr/>
          <a:lstStyle/>
          <a:p>
            <a:pPr>
              <a:spcBef>
                <a:spcPts val="300"/>
              </a:spcBef>
              <a:spcAft>
                <a:spcPts val="0"/>
              </a:spcAft>
              <a:buClrTx/>
            </a:pPr>
            <a:r>
              <a:rPr lang="en-US" altLang="x-none" sz="8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Numerical Simulation of </a:t>
            </a:r>
            <a:r>
              <a:rPr lang="en-US" sz="8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Rayleigh–Bénard Convection</a:t>
            </a:r>
            <a:r>
              <a:rPr lang="en-US" altLang="x-none" sz="8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altLang="x-none" sz="8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altLang="x-none" sz="4400" b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Yue </a:t>
            </a:r>
            <a:r>
              <a:rPr lang="en-US" altLang="x-none" sz="4400" b="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Sun</a:t>
            </a:r>
            <a:r>
              <a:rPr lang="en-US" altLang="x-none" sz="4400" b="0" baseline="300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en-US" altLang="x-none" sz="4400" b="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altLang="x-none" sz="4400" b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Michael S. </a:t>
            </a:r>
            <a:r>
              <a:rPr lang="en-US" altLang="x-none" sz="4400" b="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Emanuel</a:t>
            </a:r>
            <a:r>
              <a:rPr lang="en-US" altLang="x-none" sz="4400" b="0" baseline="30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en-US" altLang="x-none" sz="4400" b="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altLang="x-none" sz="4400" b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Jonathan </a:t>
            </a:r>
            <a:r>
              <a:rPr lang="en-US" altLang="x-none" sz="4400" b="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Guillotte-Blouin</a:t>
            </a:r>
            <a:r>
              <a:rPr lang="en-US" altLang="x-none" sz="4400" b="0" baseline="30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en-US" altLang="x-none" sz="4400" b="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altLang="x-none" sz="4400" b="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altLang="x-none" sz="4400" b="0" baseline="30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en-US" altLang="x-none" sz="4400" b="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Harvard University School of Engineering and Applied Sciences</a:t>
            </a:r>
            <a:endParaRPr lang="en-US" altLang="x-none" sz="4400" b="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ABSTRACT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7119" y="4726368"/>
            <a:ext cx="9205685" cy="3505200"/>
          </a:xfrm>
          <a:ln w="444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  <a:effectLst>
            <a:softEdge rad="419100"/>
          </a:effectLst>
        </p:spPr>
        <p:txBody>
          <a:bodyPr/>
          <a:lstStyle/>
          <a:p>
            <a:pPr algn="just"/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We present a large-scale numerical simulation of a two dimensional turbulent </a:t>
            </a:r>
            <a:r>
              <a:rPr lang="en-US" altLang="x-none" sz="2800" dirty="0">
                <a:latin typeface="Times New Roman" charset="0"/>
                <a:ea typeface="Times New Roman" charset="0"/>
                <a:cs typeface="Times New Roman" charset="0"/>
              </a:rPr>
              <a:t>Rayleigh-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Bénard convection using the </a:t>
            </a:r>
            <a:r>
              <a:rPr lang="en-US" sz="2800" dirty="0" err="1">
                <a:latin typeface="Times New Roman" charset="0"/>
                <a:ea typeface="Times New Roman" charset="0"/>
                <a:cs typeface="Times New Roman" charset="0"/>
              </a:rPr>
              <a:t>Drekar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 code, a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parallelized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finite element fluid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solver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from 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Sandia National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Labs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on Harvard’s Odyssey supercomputing cluster. We </a:t>
            </a:r>
            <a:r>
              <a:rPr lang="en-US" sz="2800" dirty="0" err="1" smtClean="0">
                <a:latin typeface="Times New Roman" charset="0"/>
                <a:ea typeface="Times New Roman" charset="0"/>
                <a:cs typeface="Times New Roman" charset="0"/>
              </a:rPr>
              <a:t>postprocess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the parallel outputs and visualize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the temperature and velocity fields, all exhibiting the turbulent motion of the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flow.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We also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implement Schlieren flow visualization as a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bridge between painting and fluid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dynamics.</a:t>
            </a:r>
            <a:endParaRPr lang="en-US" altLang="x-none" sz="28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endParaRPr lang="en-US" sz="28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29474868" y="23528090"/>
            <a:ext cx="9205685" cy="4161970"/>
          </a:xfrm>
        </p:spPr>
        <p:txBody>
          <a:bodyPr/>
          <a:lstStyle/>
          <a:p>
            <a:pPr marL="473075" indent="-930275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 smtClean="0"/>
              <a:t>Seefeldt</a:t>
            </a:r>
            <a:r>
              <a:rPr lang="en-US" sz="1800" dirty="0"/>
              <a:t>, Ben, </a:t>
            </a:r>
            <a:r>
              <a:rPr lang="en-US" sz="1800" dirty="0" err="1"/>
              <a:t>Sondak</a:t>
            </a:r>
            <a:r>
              <a:rPr lang="en-US" sz="1800" dirty="0"/>
              <a:t>, David, </a:t>
            </a:r>
            <a:r>
              <a:rPr lang="en-US" sz="1800" dirty="0" err="1"/>
              <a:t>Hensinger</a:t>
            </a:r>
            <a:r>
              <a:rPr lang="en-US" sz="1800" dirty="0"/>
              <a:t>, David M., Phipps, Eric T., </a:t>
            </a:r>
            <a:r>
              <a:rPr lang="en-US" sz="1800" dirty="0" err="1" smtClean="0"/>
              <a:t>Foucar</a:t>
            </a:r>
            <a:r>
              <a:rPr lang="en-US" sz="1800" dirty="0" smtClean="0"/>
              <a:t>, James G., </a:t>
            </a:r>
            <a:r>
              <a:rPr lang="en-US" sz="1800" dirty="0" err="1" smtClean="0"/>
              <a:t>Pawlowski</a:t>
            </a:r>
            <a:r>
              <a:rPr lang="en-US" sz="1800" dirty="0" smtClean="0"/>
              <a:t>, Roger P., Cyr, Eric Christopher, </a:t>
            </a:r>
            <a:r>
              <a:rPr lang="en-US" sz="1800" dirty="0" err="1" smtClean="0"/>
              <a:t>Shadid</a:t>
            </a:r>
            <a:r>
              <a:rPr lang="en-US" sz="1800" dirty="0" smtClean="0"/>
              <a:t>, John N., Smith, Thomas M., Weber, Paula D., </a:t>
            </a:r>
            <a:r>
              <a:rPr lang="en-US" sz="1800" dirty="0" err="1" smtClean="0"/>
              <a:t>Mabuza</a:t>
            </a:r>
            <a:r>
              <a:rPr lang="en-US" sz="1800" dirty="0" smtClean="0"/>
              <a:t>, </a:t>
            </a:r>
            <a:r>
              <a:rPr lang="en-US" sz="1800" dirty="0" err="1" smtClean="0"/>
              <a:t>Sibusiso</a:t>
            </a:r>
            <a:r>
              <a:rPr lang="en-US" sz="1800" dirty="0" smtClean="0"/>
              <a:t>, Bradley, Andrew Michael, </a:t>
            </a:r>
            <a:r>
              <a:rPr lang="en-US" sz="1800" dirty="0" err="1" smtClean="0"/>
              <a:t>Wildey</a:t>
            </a:r>
            <a:r>
              <a:rPr lang="en-US" sz="1800" dirty="0" smtClean="0"/>
              <a:t>, Timothy Michael, Von </a:t>
            </a:r>
            <a:r>
              <a:rPr lang="en-US" sz="1800" dirty="0" err="1" smtClean="0"/>
              <a:t>Winckel</a:t>
            </a:r>
            <a:r>
              <a:rPr lang="en-US" sz="1800" dirty="0" smtClean="0"/>
              <a:t>, Gregory John, Kramer, Richard Michael Jack, Phillips, Edward Geoffrey, Bettencourt, Matthew Tyler, Miller, Sean, Lin, Paul, Gates, Jason Matthew, </a:t>
            </a:r>
            <a:r>
              <a:rPr lang="en-US" sz="1800" dirty="0" err="1" smtClean="0"/>
              <a:t>Eillis</a:t>
            </a:r>
            <a:r>
              <a:rPr lang="en-US" sz="1800" dirty="0" smtClean="0"/>
              <a:t>, Truman Everett, and Conde, </a:t>
            </a:r>
            <a:r>
              <a:rPr lang="en-US" sz="1800" dirty="0" err="1" smtClean="0"/>
              <a:t>Sidafa</a:t>
            </a:r>
            <a:r>
              <a:rPr lang="en-US" sz="1800" dirty="0" smtClean="0"/>
              <a:t>. </a:t>
            </a:r>
            <a:r>
              <a:rPr lang="en-US" sz="1800" i="1" dirty="0" err="1" smtClean="0"/>
              <a:t>Drekar</a:t>
            </a:r>
            <a:r>
              <a:rPr lang="en-US" sz="1800" i="1" dirty="0" smtClean="0"/>
              <a:t> v.2.0</a:t>
            </a:r>
            <a:r>
              <a:rPr lang="en-US" sz="1800" dirty="0" smtClean="0"/>
              <a:t>. Computer software. </a:t>
            </a:r>
            <a:r>
              <a:rPr lang="en-US" sz="1800" i="1" dirty="0" smtClean="0"/>
              <a:t>https://</a:t>
            </a:r>
            <a:r>
              <a:rPr lang="en-US" sz="1800" i="1" dirty="0" err="1" smtClean="0"/>
              <a:t>www.osti.gov</a:t>
            </a:r>
            <a:r>
              <a:rPr lang="en-US" sz="1800" i="1" dirty="0" smtClean="0"/>
              <a:t>//servlets/purl/1364765</a:t>
            </a:r>
            <a:r>
              <a:rPr lang="en-US" sz="1800" dirty="0" smtClean="0"/>
              <a:t>. </a:t>
            </a:r>
            <a:r>
              <a:rPr lang="en-US" sz="1800" dirty="0" err="1" smtClean="0"/>
              <a:t>Vers</a:t>
            </a:r>
            <a:r>
              <a:rPr lang="en-US" sz="1800" dirty="0" smtClean="0"/>
              <a:t>. 00. USDOE. 5 Jun. 2017. Web.</a:t>
            </a:r>
            <a:endParaRPr lang="en-US" sz="1800" dirty="0"/>
          </a:p>
          <a:p>
            <a:pPr marL="473075" indent="-473075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 err="1" smtClean="0">
                <a:latin typeface="Times New Roman" charset="0"/>
                <a:ea typeface="Times New Roman" charset="0"/>
                <a:cs typeface="Times New Roman" charset="0"/>
              </a:rPr>
              <a:t>Schoof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L. A.,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Yarberry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V. R. (1994). EXODUS II: a finite element data model (No. SAND-92-2137). Sandia National Laboratories.</a:t>
            </a:r>
          </a:p>
          <a:p>
            <a:pPr marL="473075" indent="-473075" defTabSz="91440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DRAKE, R., FOUCAR, J., HENSINGER, D., WONG, M., BUDGE, K., &amp; GARDINER, T. (2008).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Pamgen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(No. PAMGEN; 002393WKSTN00). Sandia National Laboratories.</a:t>
            </a:r>
          </a:p>
          <a:p>
            <a:pPr marL="473075" indent="-473075" defTabSz="91440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Paintings Color 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Palettes: https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://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designshack.net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/articles/inspiration/10http:/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designshack.net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/articles/inspiration/10-free-color-palettes-from-10-famous-paintings/</a:t>
            </a:r>
          </a:p>
          <a:p>
            <a:pPr marL="0" indent="0" defTabSz="914400">
              <a:spcBef>
                <a:spcPts val="0"/>
              </a:spcBef>
              <a:spcAft>
                <a:spcPts val="600"/>
              </a:spcAft>
              <a:buNone/>
            </a:pPr>
            <a:endParaRPr lang="en-US" sz="1800" dirty="0"/>
          </a:p>
        </p:txBody>
      </p:sp>
      <p:pic>
        <p:nvPicPr>
          <p:cNvPr id="63" name="Chart Placeholder 62"/>
          <p:cNvPicPr>
            <a:picLocks noGrp="1" noChangeAspect="1"/>
          </p:cNvPicPr>
          <p:nvPr>
            <p:ph type="chart" sz="quarter" idx="28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4" t="8538" r="4015"/>
          <a:stretch/>
        </p:blipFill>
        <p:spPr>
          <a:xfrm>
            <a:off x="29474868" y="12926029"/>
            <a:ext cx="9220218" cy="5027711"/>
          </a:xfr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99538" y="470893"/>
            <a:ext cx="2399619" cy="291121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6641" y="470893"/>
            <a:ext cx="2275055" cy="2910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62" name="Chart Placeholder 61"/>
          <p:cNvPicPr>
            <a:picLocks noGrp="1" noChangeAspect="1"/>
          </p:cNvPicPr>
          <p:nvPr>
            <p:ph type="chart" sz="quarter" idx="25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2" t="8900" r="3795"/>
          <a:stretch/>
        </p:blipFill>
        <p:spPr>
          <a:xfrm>
            <a:off x="29618594" y="3626764"/>
            <a:ext cx="9076492" cy="4930728"/>
          </a:xfrm>
        </p:spPr>
      </p:pic>
      <p:sp>
        <p:nvSpPr>
          <p:cNvPr id="37" name="Rectangle 36"/>
          <p:cNvSpPr/>
          <p:nvPr/>
        </p:nvSpPr>
        <p:spPr>
          <a:xfrm>
            <a:off x="662519" y="598944"/>
            <a:ext cx="733848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0"/>
              </a:spcAft>
              <a:buClrTx/>
            </a:pPr>
            <a:r>
              <a:rPr lang="en-US" altLang="x-none" sz="4200" dirty="0" smtClean="0">
                <a:latin typeface="Times New Roman" charset="0"/>
                <a:ea typeface="Times New Roman" charset="0"/>
                <a:cs typeface="Times New Roman" charset="0"/>
              </a:rPr>
              <a:t>Spring 2019</a:t>
            </a:r>
            <a:br>
              <a:rPr lang="en-US" altLang="x-none" sz="4200" dirty="0" smtClean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altLang="x-none" sz="4200" dirty="0" smtClean="0">
                <a:latin typeface="Times New Roman" charset="0"/>
                <a:ea typeface="Times New Roman" charset="0"/>
                <a:cs typeface="Times New Roman" charset="0"/>
              </a:rPr>
              <a:t>AC290r</a:t>
            </a:r>
            <a:r>
              <a:rPr lang="en-US" altLang="x-none" sz="4200" dirty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sz="4200" dirty="0">
                <a:latin typeface="Times New Roman" charset="0"/>
                <a:ea typeface="Times New Roman" charset="0"/>
                <a:cs typeface="Times New Roman" charset="0"/>
              </a:rPr>
              <a:t>Extreme Computing: Project-based High Performance Distributed and Parallel Systems</a:t>
            </a:r>
            <a:r>
              <a:rPr lang="en-US" altLang="x-none" sz="4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24116" y="8477552"/>
            <a:ext cx="9205685" cy="918633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INTRODUCTION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88740" y="9472385"/>
            <a:ext cx="9205685" cy="1597174"/>
          </a:xfrm>
          <a:ln w="444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  <a:effectLst>
            <a:softEdge rad="419100"/>
          </a:effectLst>
        </p:spPr>
        <p:txBody>
          <a:bodyPr/>
          <a:lstStyle/>
          <a:p>
            <a:pPr algn="just"/>
            <a:r>
              <a:rPr lang="en-US" altLang="x-none" sz="2800" dirty="0" smtClean="0">
                <a:latin typeface="Times New Roman" charset="0"/>
                <a:ea typeface="Times New Roman" charset="0"/>
                <a:cs typeface="Times New Roman" charset="0"/>
              </a:rPr>
              <a:t>Thermal convection is a prevalent natural phenomenon in our universe. Anytime a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fluid is in a gravitational field with a temperature gradient, thermal convection will happen. A flow configuration called Rayleigh-Bénard convection is used to study heat transport in a gravitational field.</a:t>
            </a:r>
            <a:endParaRPr lang="en-US" altLang="x-none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919" y="11748245"/>
            <a:ext cx="8227681" cy="4328221"/>
          </a:xfrm>
          <a:prstGeom prst="rect">
            <a:avLst/>
          </a:prstGeom>
        </p:spPr>
      </p:pic>
      <p:sp>
        <p:nvSpPr>
          <p:cNvPr id="42" name="Text Box 21"/>
          <p:cNvSpPr txBox="1">
            <a:spLocks noChangeArrowheads="1"/>
          </p:cNvSpPr>
          <p:nvPr/>
        </p:nvSpPr>
        <p:spPr bwMode="auto">
          <a:xfrm>
            <a:off x="624116" y="16228941"/>
            <a:ext cx="9205685" cy="916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84600" tIns="42120" rIns="84600" bIns="42120">
            <a:spAutoFit/>
          </a:bodyPr>
          <a:lstStyle>
            <a:lvl1pPr>
              <a:tabLst>
                <a:tab pos="0" algn="l"/>
                <a:tab pos="1735138" algn="l"/>
                <a:tab pos="3471863" algn="l"/>
                <a:tab pos="5208588" algn="l"/>
                <a:tab pos="6945313" algn="l"/>
                <a:tab pos="8682038" algn="l"/>
                <a:tab pos="10418763" algn="l"/>
              </a:tabLst>
              <a:defRPr sz="6900"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1735138" algn="l"/>
                <a:tab pos="3471863" algn="l"/>
                <a:tab pos="5208588" algn="l"/>
                <a:tab pos="6945313" algn="l"/>
                <a:tab pos="8682038" algn="l"/>
                <a:tab pos="10418763" algn="l"/>
              </a:tabLst>
              <a:defRPr sz="6900"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1735138" algn="l"/>
                <a:tab pos="3471863" algn="l"/>
                <a:tab pos="5208588" algn="l"/>
                <a:tab pos="6945313" algn="l"/>
                <a:tab pos="8682038" algn="l"/>
                <a:tab pos="10418763" algn="l"/>
              </a:tabLst>
              <a:defRPr sz="6900"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1735138" algn="l"/>
                <a:tab pos="3471863" algn="l"/>
                <a:tab pos="5208588" algn="l"/>
                <a:tab pos="6945313" algn="l"/>
                <a:tab pos="8682038" algn="l"/>
                <a:tab pos="10418763" algn="l"/>
              </a:tabLst>
              <a:defRPr sz="6900"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1735138" algn="l"/>
                <a:tab pos="3471863" algn="l"/>
                <a:tab pos="5208588" algn="l"/>
                <a:tab pos="6945313" algn="l"/>
                <a:tab pos="8682038" algn="l"/>
                <a:tab pos="10418763" algn="l"/>
              </a:tabLst>
              <a:defRPr sz="6900"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1735138" algn="l"/>
                <a:tab pos="3471863" algn="l"/>
                <a:tab pos="5208588" algn="l"/>
                <a:tab pos="6945313" algn="l"/>
                <a:tab pos="8682038" algn="l"/>
                <a:tab pos="10418763" algn="l"/>
              </a:tabLst>
              <a:defRPr sz="6900"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1735138" algn="l"/>
                <a:tab pos="3471863" algn="l"/>
                <a:tab pos="5208588" algn="l"/>
                <a:tab pos="6945313" algn="l"/>
                <a:tab pos="8682038" algn="l"/>
                <a:tab pos="10418763" algn="l"/>
              </a:tabLst>
              <a:defRPr sz="6900"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1735138" algn="l"/>
                <a:tab pos="3471863" algn="l"/>
                <a:tab pos="5208588" algn="l"/>
                <a:tab pos="6945313" algn="l"/>
                <a:tab pos="8682038" algn="l"/>
                <a:tab pos="10418763" algn="l"/>
              </a:tabLst>
              <a:defRPr sz="6900"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1735138" algn="l"/>
                <a:tab pos="3471863" algn="l"/>
                <a:tab pos="5208588" algn="l"/>
                <a:tab pos="6945313" algn="l"/>
                <a:tab pos="8682038" algn="l"/>
                <a:tab pos="10418763" algn="l"/>
              </a:tabLst>
              <a:defRPr sz="6900"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just">
              <a:buClrTx/>
              <a:buFontTx/>
              <a:buNone/>
            </a:pPr>
            <a:r>
              <a:rPr lang="en-US" altLang="x-none" sz="1800" b="1" dirty="0">
                <a:latin typeface="Times New Roman" charset="0"/>
                <a:ea typeface="Times New Roman" charset="0"/>
                <a:cs typeface="Times New Roman" charset="0"/>
              </a:rPr>
              <a:t>Figure 1. </a:t>
            </a:r>
            <a:r>
              <a:rPr lang="en-US" altLang="x-none" sz="1800" dirty="0">
                <a:latin typeface="Times New Roman" charset="0"/>
                <a:ea typeface="Times New Roman" charset="0"/>
                <a:cs typeface="Times New Roman" charset="0"/>
              </a:rPr>
              <a:t>A schematic of two-dimensional Rayleigh-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Bénard convection</a:t>
            </a:r>
            <a:r>
              <a:rPr lang="en-US" altLang="x-none" sz="1800" dirty="0">
                <a:latin typeface="Times New Roman" charset="0"/>
                <a:ea typeface="Times New Roman" charset="0"/>
                <a:cs typeface="Times New Roman" charset="0"/>
              </a:rPr>
              <a:t> with no-slip and periodic boundaries. An infinite slab of fluid confined between two parallel plates with gravity acting in the downward direction. </a:t>
            </a:r>
            <a:r>
              <a:rPr lang="en-US" altLang="x-none" sz="1800" dirty="0" smtClean="0">
                <a:latin typeface="Times New Roman" charset="0"/>
                <a:ea typeface="Times New Roman" charset="0"/>
                <a:cs typeface="Times New Roman" charset="0"/>
              </a:rPr>
              <a:t>Top plate </a:t>
            </a:r>
            <a:r>
              <a:rPr lang="en-US" altLang="x-none" sz="1800" dirty="0">
                <a:latin typeface="Times New Roman" charset="0"/>
                <a:ea typeface="Times New Roman" charset="0"/>
                <a:cs typeface="Times New Roman" charset="0"/>
              </a:rPr>
              <a:t>has lower temperature, </a:t>
            </a:r>
            <a:r>
              <a:rPr lang="en-US" altLang="x-none" sz="1800" dirty="0" smtClean="0">
                <a:latin typeface="Times New Roman" charset="0"/>
                <a:ea typeface="Times New Roman" charset="0"/>
                <a:cs typeface="Times New Roman" charset="0"/>
              </a:rPr>
              <a:t>and </a:t>
            </a:r>
            <a:r>
              <a:rPr lang="en-US" altLang="x-none" sz="1800" dirty="0">
                <a:latin typeface="Times New Roman" charset="0"/>
                <a:ea typeface="Times New Roman" charset="0"/>
                <a:cs typeface="Times New Roman" charset="0"/>
              </a:rPr>
              <a:t>bottom plate higher temperature.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 Placeholder 3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588740" y="17221200"/>
                <a:ext cx="9205685" cy="2723693"/>
              </a:xfrm>
              <a:ln w="4445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16200000" scaled="1"/>
                  <a:tileRect/>
                </a:gradFill>
              </a:ln>
              <a:effectLst>
                <a:softEdge rad="419100"/>
              </a:effectLst>
            </p:spPr>
            <p:txBody>
              <a:bodyPr/>
              <a:lstStyle/>
              <a:p>
                <a:pPr algn="just">
                  <a:buClrTx/>
                </a:pPr>
                <a:r>
                  <a:rPr lang="en-US" sz="2800" dirty="0">
                    <a:latin typeface="Times New Roman" charset="0"/>
                    <a:ea typeface="Times New Roman" charset="0"/>
                    <a:cs typeface="Times New Roman" charset="0"/>
                  </a:rPr>
                  <a:t>When the temperature difference between the top and bottom plates,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>
                        <a:latin typeface="Cambria Math" charset="0"/>
                        <a:ea typeface="Times New Roman" charset="0"/>
                        <a:cs typeface="Times New Roman" charset="0"/>
                      </a:rPr>
                      <m:t>Δ</m:t>
                    </m:r>
                    <m:r>
                      <a:rPr lang="en-US" sz="26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lang="en-US" sz="26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sSub>
                      <m:sSubPr>
                        <m:ctrlPr>
                          <a:rPr lang="en-US" sz="2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lang="en-US" sz="2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𝑏𝑜𝑡</m:t>
                        </m:r>
                      </m:sub>
                    </m:sSub>
                    <m:r>
                      <a:rPr lang="en-US" sz="26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−</m:t>
                    </m:r>
                    <m:sSub>
                      <m:sSubPr>
                        <m:ctrlPr>
                          <a:rPr lang="en-US" sz="2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lang="en-US" sz="2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𝑡𝑜𝑝</m:t>
                        </m:r>
                      </m:sub>
                    </m:sSub>
                  </m:oMath>
                </a14:m>
                <a:r>
                  <a:rPr lang="en-US" sz="2800" dirty="0">
                    <a:latin typeface="Times New Roman" charset="0"/>
                    <a:ea typeface="Times New Roman" charset="0"/>
                    <a:cs typeface="Times New Roman" charset="0"/>
                  </a:rPr>
                  <a:t>, is large enough, fluid motion will occur bringing hot fluid </a:t>
                </a:r>
                <a:r>
                  <a:rPr lang="en-US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up and </a:t>
                </a:r>
                <a:r>
                  <a:rPr lang="en-US" sz="2800" dirty="0">
                    <a:latin typeface="Times New Roman" charset="0"/>
                    <a:ea typeface="Times New Roman" charset="0"/>
                    <a:cs typeface="Times New Roman" charset="0"/>
                  </a:rPr>
                  <a:t>cold fluid </a:t>
                </a:r>
                <a:r>
                  <a:rPr lang="en-US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down. </a:t>
                </a:r>
                <a:r>
                  <a:rPr lang="en-US" sz="2800" dirty="0">
                    <a:latin typeface="Times New Roman" charset="0"/>
                    <a:ea typeface="Times New Roman" charset="0"/>
                    <a:cs typeface="Times New Roman" charset="0"/>
                  </a:rPr>
                  <a:t>If the thermal forces become large enough, the fluid motion will become turbulent.  This deceptively simple configuration requires </a:t>
                </a:r>
                <a:r>
                  <a:rPr lang="en-US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immense computational </a:t>
                </a:r>
                <a:r>
                  <a:rPr lang="en-US" sz="2800" dirty="0">
                    <a:latin typeface="Times New Roman" charset="0"/>
                    <a:ea typeface="Times New Roman" charset="0"/>
                    <a:cs typeface="Times New Roman" charset="0"/>
                  </a:rPr>
                  <a:t>resources to </a:t>
                </a:r>
                <a:r>
                  <a:rPr lang="en-US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simulate accurately.</a:t>
                </a:r>
                <a:endParaRPr lang="en-US" altLang="x-none" sz="28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3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588740" y="17221200"/>
                <a:ext cx="9205685" cy="2723693"/>
              </a:xfrm>
              <a:blipFill rotWithShape="0">
                <a:blip r:embed="rId9"/>
                <a:stretch>
                  <a:fillRect l="-1187" t="-1762" r="-1121" b="-2643"/>
                </a:stretch>
              </a:blipFill>
              <a:ln w="4445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16200000" scaled="1"/>
                  <a:tileRect/>
                </a:gradFill>
              </a:ln>
              <a:effectLst>
                <a:softEdge rad="4191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7119" y="20097293"/>
            <a:ext cx="9205685" cy="918633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GOVERNING EQUATIONS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2519" y="21087893"/>
            <a:ext cx="9205685" cy="661002"/>
          </a:xfrm>
          <a:ln w="444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  <a:effectLst>
            <a:softEdge rad="419100"/>
          </a:effectLst>
        </p:spPr>
        <p:txBody>
          <a:bodyPr/>
          <a:lstStyle/>
          <a:p>
            <a:pPr algn="just">
              <a:buClrTx/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We simulate two-dimensional turbulent </a:t>
            </a:r>
            <a:r>
              <a:rPr lang="en-US" altLang="x-none" sz="2800" dirty="0" smtClean="0">
                <a:latin typeface="Times New Roman" charset="0"/>
                <a:ea typeface="Times New Roman" charset="0"/>
                <a:cs typeface="Times New Roman" charset="0"/>
              </a:rPr>
              <a:t>Rayleigh-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Bénard convection based on the Boussinesq equations:</a:t>
            </a:r>
            <a:endParaRPr lang="en-US" altLang="x-none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 Box 27"/>
              <p:cNvSpPr txBox="1">
                <a:spLocks noChangeArrowheads="1"/>
              </p:cNvSpPr>
              <p:nvPr/>
            </p:nvSpPr>
            <p:spPr bwMode="auto">
              <a:xfrm>
                <a:off x="637119" y="22154693"/>
                <a:ext cx="9205686" cy="2035468"/>
              </a:xfrm>
              <a:prstGeom prst="rect">
                <a:avLst/>
              </a:prstGeom>
              <a:noFill/>
              <a:ln w="25400" cap="rnd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  <a:effectLst/>
            </p:spPr>
            <p:txBody>
              <a:bodyPr wrap="square" lIns="84600" tIns="42120" rIns="84600" bIns="42120">
                <a:spAutoFit/>
              </a:bodyPr>
              <a:lstStyle>
                <a:lvl1pPr>
                  <a:tabLst>
                    <a:tab pos="0" algn="l"/>
                    <a:tab pos="1735138" algn="l"/>
                    <a:tab pos="3471863" algn="l"/>
                    <a:tab pos="5208588" algn="l"/>
                    <a:tab pos="6945313" algn="l"/>
                    <a:tab pos="8682038" algn="l"/>
                    <a:tab pos="10418763" algn="l"/>
                  </a:tabLst>
                  <a:defRPr sz="6900">
                    <a:solidFill>
                      <a:srgbClr val="000000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1pPr>
                <a:lvl2pPr>
                  <a:tabLst>
                    <a:tab pos="0" algn="l"/>
                    <a:tab pos="1735138" algn="l"/>
                    <a:tab pos="3471863" algn="l"/>
                    <a:tab pos="5208588" algn="l"/>
                    <a:tab pos="6945313" algn="l"/>
                    <a:tab pos="8682038" algn="l"/>
                    <a:tab pos="10418763" algn="l"/>
                  </a:tabLst>
                  <a:defRPr sz="6900">
                    <a:solidFill>
                      <a:srgbClr val="000000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2pPr>
                <a:lvl3pPr>
                  <a:tabLst>
                    <a:tab pos="0" algn="l"/>
                    <a:tab pos="1735138" algn="l"/>
                    <a:tab pos="3471863" algn="l"/>
                    <a:tab pos="5208588" algn="l"/>
                    <a:tab pos="6945313" algn="l"/>
                    <a:tab pos="8682038" algn="l"/>
                    <a:tab pos="10418763" algn="l"/>
                  </a:tabLst>
                  <a:defRPr sz="6900">
                    <a:solidFill>
                      <a:srgbClr val="000000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3pPr>
                <a:lvl4pPr>
                  <a:tabLst>
                    <a:tab pos="0" algn="l"/>
                    <a:tab pos="1735138" algn="l"/>
                    <a:tab pos="3471863" algn="l"/>
                    <a:tab pos="5208588" algn="l"/>
                    <a:tab pos="6945313" algn="l"/>
                    <a:tab pos="8682038" algn="l"/>
                    <a:tab pos="10418763" algn="l"/>
                  </a:tabLst>
                  <a:defRPr sz="6900">
                    <a:solidFill>
                      <a:srgbClr val="000000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4pPr>
                <a:lvl5pPr>
                  <a:tabLst>
                    <a:tab pos="0" algn="l"/>
                    <a:tab pos="1735138" algn="l"/>
                    <a:tab pos="3471863" algn="l"/>
                    <a:tab pos="5208588" algn="l"/>
                    <a:tab pos="6945313" algn="l"/>
                    <a:tab pos="8682038" algn="l"/>
                    <a:tab pos="10418763" algn="l"/>
                  </a:tabLst>
                  <a:defRPr sz="6900">
                    <a:solidFill>
                      <a:srgbClr val="000000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1735138" algn="l"/>
                    <a:tab pos="3471863" algn="l"/>
                    <a:tab pos="5208588" algn="l"/>
                    <a:tab pos="6945313" algn="l"/>
                    <a:tab pos="8682038" algn="l"/>
                    <a:tab pos="10418763" algn="l"/>
                  </a:tabLst>
                  <a:defRPr sz="6900">
                    <a:solidFill>
                      <a:srgbClr val="000000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1735138" algn="l"/>
                    <a:tab pos="3471863" algn="l"/>
                    <a:tab pos="5208588" algn="l"/>
                    <a:tab pos="6945313" algn="l"/>
                    <a:tab pos="8682038" algn="l"/>
                    <a:tab pos="10418763" algn="l"/>
                  </a:tabLst>
                  <a:defRPr sz="6900">
                    <a:solidFill>
                      <a:srgbClr val="000000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1735138" algn="l"/>
                    <a:tab pos="3471863" algn="l"/>
                    <a:tab pos="5208588" algn="l"/>
                    <a:tab pos="6945313" algn="l"/>
                    <a:tab pos="8682038" algn="l"/>
                    <a:tab pos="10418763" algn="l"/>
                  </a:tabLst>
                  <a:defRPr sz="6900">
                    <a:solidFill>
                      <a:srgbClr val="000000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1735138" algn="l"/>
                    <a:tab pos="3471863" algn="l"/>
                    <a:tab pos="5208588" algn="l"/>
                    <a:tab pos="6945313" algn="l"/>
                    <a:tab pos="8682038" algn="l"/>
                    <a:tab pos="10418763" algn="l"/>
                  </a:tabLst>
                  <a:defRPr sz="6900">
                    <a:solidFill>
                      <a:srgbClr val="000000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9pPr>
              </a:lstStyle>
              <a:p>
                <a:pPr algn="ctr">
                  <a:buClrTx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6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26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𝑢</m:t>
                              </m:r>
                            </m:e>
                          </m:acc>
                        </m:num>
                        <m:den>
                          <m:r>
                            <a:rPr lang="en-US" sz="26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𝑡</m:t>
                          </m:r>
                        </m:den>
                      </m:f>
                      <m:r>
                        <a:rPr lang="en-US" sz="26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+</m:t>
                      </m:r>
                      <m:r>
                        <a:rPr lang="en-US" sz="260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𝛻</m:t>
                      </m:r>
                      <m:r>
                        <a:rPr lang="en-US" sz="26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⋅</m:t>
                      </m:r>
                      <m:d>
                        <m:dPr>
                          <m:ctrlPr>
                            <a:rPr lang="en-US" sz="26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6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2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⨂</m:t>
                          </m:r>
                          <m:acc>
                            <m:accPr>
                              <m:chr m:val="⃗"/>
                              <m:ctrlPr>
                                <a:rPr lang="en-US" sz="2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r>
                        <a:rPr lang="en-US" sz="26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r>
                        <a:rPr lang="en-US" sz="260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𝛻</m:t>
                      </m:r>
                      <m:r>
                        <a:rPr lang="en-US" sz="26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𝑃</m:t>
                      </m:r>
                      <m:r>
                        <a:rPr lang="en-US" sz="26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260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Pr</m:t>
                      </m:r>
                      <m:sSup>
                        <m:sSupPr>
                          <m:ctrlPr>
                            <a:rPr lang="en-US" sz="26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pPr>
                        <m:e>
                          <m:r>
                            <a:rPr lang="en-US" sz="260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𝛻</m:t>
                          </m:r>
                        </m:e>
                        <m:sup>
                          <m:r>
                            <a:rPr lang="en-US" sz="26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sz="26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260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RaPr</m:t>
                      </m:r>
                      <m:r>
                        <a:rPr lang="en-US" sz="26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𝑇</m:t>
                      </m:r>
                      <m:acc>
                        <m:accPr>
                          <m:chr m:val="̂"/>
                          <m:ctrlPr>
                            <a:rPr lang="en-US" sz="26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𝑦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a:rPr lang="en-US" sz="260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𝛻</m:t>
                      </m:r>
                      <m:r>
                        <a:rPr lang="en-US" sz="26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26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𝑢</m:t>
                          </m:r>
                        </m:e>
                      </m:acc>
                      <m:r>
                        <a:rPr lang="en-US" sz="26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=0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mr-IN" sz="26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fPr>
                        <m:num>
                          <m:r>
                            <a:rPr lang="mr-IN" sz="26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num>
                        <m:den>
                          <m:r>
                            <a:rPr lang="mr-IN" sz="26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𝑡</m:t>
                          </m:r>
                        </m:den>
                      </m:f>
                      <m:r>
                        <a:rPr lang="en-US" sz="26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+</m:t>
                      </m:r>
                      <m:r>
                        <a:rPr lang="en-US" sz="260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𝛻</m:t>
                      </m:r>
                      <m:r>
                        <a:rPr lang="en-US" sz="26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⋅</m:t>
                      </m:r>
                      <m:d>
                        <m:dPr>
                          <m:ctrlPr>
                            <a:rPr lang="en-US" sz="26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6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26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</m:d>
                      <m:r>
                        <a:rPr lang="en-US" sz="26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pPr>
                        <m:e>
                          <m:r>
                            <a:rPr lang="en-US" sz="260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𝛻</m:t>
                          </m:r>
                        </m:e>
                        <m:sup>
                          <m:r>
                            <a:rPr lang="en-US" sz="26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p>
                      </m:sSup>
                      <m:r>
                        <a:rPr lang="en-US" sz="26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𝑇</m:t>
                      </m:r>
                    </m:oMath>
                  </m:oMathPara>
                </a14:m>
                <a:endParaRPr lang="en-US" altLang="x-none" sz="26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6" name="Text 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7119" y="22154693"/>
                <a:ext cx="9205686" cy="203546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25400" cap="rnd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 Placeholder 3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06910" y="24259849"/>
                <a:ext cx="9205685" cy="942844"/>
              </a:xfrm>
              <a:ln w="4445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16200000" scaled="1"/>
                  <a:tileRect/>
                </a:gradFill>
              </a:ln>
              <a:effectLst>
                <a:softEdge rad="419100"/>
              </a:effectLst>
            </p:spPr>
            <p:txBody>
              <a:bodyPr/>
              <a:lstStyle/>
              <a:p>
                <a:pPr algn="just">
                  <a:buClrTx/>
                </a:pPr>
                <a14:m>
                  <m:oMath xmlns:m="http://schemas.openxmlformats.org/officeDocument/2006/math">
                    <m:r>
                      <a:rPr lang="en-US" sz="26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sz="2800" dirty="0">
                    <a:latin typeface="Times New Roman" charset="0"/>
                    <a:ea typeface="Times New Roman" charset="0"/>
                    <a:cs typeface="Times New Roman" charset="0"/>
                  </a:rPr>
                  <a:t> is the velocity and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</m:oMath>
                </a14:m>
                <a:r>
                  <a:rPr lang="en-US" sz="2800" dirty="0">
                    <a:latin typeface="Cambria Math" charset="0"/>
                    <a:ea typeface="Times New Roman" charset="0"/>
                    <a:cs typeface="Times New Roman" charset="0"/>
                  </a:rPr>
                  <a:t> is the temperature</a:t>
                </a:r>
                <a:r>
                  <a:rPr lang="en-US" sz="2800" dirty="0">
                    <a:latin typeface="Times New Roman" charset="0"/>
                    <a:ea typeface="Times New Roman" charset="0"/>
                    <a:cs typeface="Times New Roman" charset="0"/>
                  </a:rPr>
                  <a:t>.  The two relevant non-dimensional numbers are</a:t>
                </a:r>
                <a:r>
                  <a:rPr lang="en-US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:</a:t>
                </a:r>
                <a:endParaRPr lang="en-US" altLang="x-none" sz="28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8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06910" y="24259849"/>
                <a:ext cx="9205685" cy="942844"/>
              </a:xfrm>
              <a:blipFill rotWithShape="0">
                <a:blip r:embed="rId11"/>
                <a:stretch>
                  <a:fillRect l="-1187" t="-5590" r="-1121" b="-14907"/>
                </a:stretch>
              </a:blipFill>
              <a:ln w="4445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16200000" scaled="1"/>
                  <a:tileRect/>
                </a:gradFill>
              </a:ln>
              <a:effectLst>
                <a:softEdge rad="4191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 Box 27"/>
              <p:cNvSpPr txBox="1">
                <a:spLocks noChangeArrowheads="1"/>
              </p:cNvSpPr>
              <p:nvPr/>
            </p:nvSpPr>
            <p:spPr bwMode="auto">
              <a:xfrm>
                <a:off x="637119" y="25265572"/>
                <a:ext cx="4502359" cy="2364405"/>
              </a:xfrm>
              <a:prstGeom prst="rect">
                <a:avLst/>
              </a:prstGeom>
              <a:noFill/>
              <a:ln w="25400" cap="rnd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  <a:effectLst/>
            </p:spPr>
            <p:txBody>
              <a:bodyPr wrap="square" lIns="84600" tIns="42120" rIns="84600" bIns="42120">
                <a:spAutoFit/>
              </a:bodyPr>
              <a:lstStyle>
                <a:lvl1pPr>
                  <a:tabLst>
                    <a:tab pos="0" algn="l"/>
                    <a:tab pos="1735138" algn="l"/>
                    <a:tab pos="3471863" algn="l"/>
                    <a:tab pos="5208588" algn="l"/>
                    <a:tab pos="6945313" algn="l"/>
                    <a:tab pos="8682038" algn="l"/>
                    <a:tab pos="10418763" algn="l"/>
                  </a:tabLst>
                  <a:defRPr sz="6900">
                    <a:solidFill>
                      <a:srgbClr val="000000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1pPr>
                <a:lvl2pPr>
                  <a:tabLst>
                    <a:tab pos="0" algn="l"/>
                    <a:tab pos="1735138" algn="l"/>
                    <a:tab pos="3471863" algn="l"/>
                    <a:tab pos="5208588" algn="l"/>
                    <a:tab pos="6945313" algn="l"/>
                    <a:tab pos="8682038" algn="l"/>
                    <a:tab pos="10418763" algn="l"/>
                  </a:tabLst>
                  <a:defRPr sz="6900">
                    <a:solidFill>
                      <a:srgbClr val="000000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2pPr>
                <a:lvl3pPr>
                  <a:tabLst>
                    <a:tab pos="0" algn="l"/>
                    <a:tab pos="1735138" algn="l"/>
                    <a:tab pos="3471863" algn="l"/>
                    <a:tab pos="5208588" algn="l"/>
                    <a:tab pos="6945313" algn="l"/>
                    <a:tab pos="8682038" algn="l"/>
                    <a:tab pos="10418763" algn="l"/>
                  </a:tabLst>
                  <a:defRPr sz="6900">
                    <a:solidFill>
                      <a:srgbClr val="000000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3pPr>
                <a:lvl4pPr>
                  <a:tabLst>
                    <a:tab pos="0" algn="l"/>
                    <a:tab pos="1735138" algn="l"/>
                    <a:tab pos="3471863" algn="l"/>
                    <a:tab pos="5208588" algn="l"/>
                    <a:tab pos="6945313" algn="l"/>
                    <a:tab pos="8682038" algn="l"/>
                    <a:tab pos="10418763" algn="l"/>
                  </a:tabLst>
                  <a:defRPr sz="6900">
                    <a:solidFill>
                      <a:srgbClr val="000000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4pPr>
                <a:lvl5pPr>
                  <a:tabLst>
                    <a:tab pos="0" algn="l"/>
                    <a:tab pos="1735138" algn="l"/>
                    <a:tab pos="3471863" algn="l"/>
                    <a:tab pos="5208588" algn="l"/>
                    <a:tab pos="6945313" algn="l"/>
                    <a:tab pos="8682038" algn="l"/>
                    <a:tab pos="10418763" algn="l"/>
                  </a:tabLst>
                  <a:defRPr sz="6900">
                    <a:solidFill>
                      <a:srgbClr val="000000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1735138" algn="l"/>
                    <a:tab pos="3471863" algn="l"/>
                    <a:tab pos="5208588" algn="l"/>
                    <a:tab pos="6945313" algn="l"/>
                    <a:tab pos="8682038" algn="l"/>
                    <a:tab pos="10418763" algn="l"/>
                  </a:tabLst>
                  <a:defRPr sz="6900">
                    <a:solidFill>
                      <a:srgbClr val="000000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1735138" algn="l"/>
                    <a:tab pos="3471863" algn="l"/>
                    <a:tab pos="5208588" algn="l"/>
                    <a:tab pos="6945313" algn="l"/>
                    <a:tab pos="8682038" algn="l"/>
                    <a:tab pos="10418763" algn="l"/>
                  </a:tabLst>
                  <a:defRPr sz="6900">
                    <a:solidFill>
                      <a:srgbClr val="000000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1735138" algn="l"/>
                    <a:tab pos="3471863" algn="l"/>
                    <a:tab pos="5208588" algn="l"/>
                    <a:tab pos="6945313" algn="l"/>
                    <a:tab pos="8682038" algn="l"/>
                    <a:tab pos="10418763" algn="l"/>
                  </a:tabLst>
                  <a:defRPr sz="6900">
                    <a:solidFill>
                      <a:srgbClr val="000000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1735138" algn="l"/>
                    <a:tab pos="3471863" algn="l"/>
                    <a:tab pos="5208588" algn="l"/>
                    <a:tab pos="6945313" algn="l"/>
                    <a:tab pos="8682038" algn="l"/>
                    <a:tab pos="10418763" algn="l"/>
                  </a:tabLst>
                  <a:defRPr sz="6900">
                    <a:solidFill>
                      <a:srgbClr val="000000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9pPr>
              </a:lstStyle>
              <a:p>
                <a:pPr marL="28575" indent="-28575" algn="just">
                  <a:buClrTx/>
                </a:pPr>
                <a:r>
                  <a:rPr lang="en-US" altLang="x-none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The </a:t>
                </a:r>
                <a:r>
                  <a:rPr lang="en-US" altLang="x-none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Prandtl</a:t>
                </a:r>
                <a:r>
                  <a:rPr lang="en-US" altLang="x-none" sz="2400" dirty="0">
                    <a:latin typeface="Times New Roman" charset="0"/>
                    <a:ea typeface="Times New Roman" charset="0"/>
                    <a:cs typeface="Times New Roman" charset="0"/>
                  </a:rPr>
                  <a:t> number,</a:t>
                </a:r>
              </a:p>
              <a:p>
                <a:pPr marL="28575" indent="-28575" algn="just">
                  <a:buClrTx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x-none" sz="260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Pr</m:t>
                      </m:r>
                      <m:r>
                        <a:rPr lang="en-US" altLang="x-none" sz="26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f>
                        <m:fPr>
                          <m:ctrlPr>
                            <a:rPr lang="mr-IN" altLang="x-none" sz="26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x-none" sz="2600" b="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pPr>
                            <m:e>
                              <m:r>
                                <a:rPr lang="en-US" altLang="x-none" sz="26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𝜈</m:t>
                              </m:r>
                            </m:e>
                            <m:sup>
                              <m:r>
                                <a:rPr lang="en-US" altLang="x-none" sz="26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r>
                            <a:rPr lang="en-US" altLang="x-none" sz="26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𝜅</m:t>
                          </m:r>
                        </m:den>
                      </m:f>
                    </m:oMath>
                  </m:oMathPara>
                </a14:m>
                <a:endParaRPr lang="en-US" altLang="x-none" sz="26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28575" indent="-28575">
                  <a:buClrTx/>
                </a:pPr>
                <a:r>
                  <a:rPr lang="en-US" altLang="x-none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which </a:t>
                </a:r>
                <a:r>
                  <a:rPr lang="en-US" altLang="x-none" sz="2400" dirty="0">
                    <a:latin typeface="Times New Roman" charset="0"/>
                    <a:ea typeface="Times New Roman" charset="0"/>
                    <a:cs typeface="Times New Roman" charset="0"/>
                  </a:rPr>
                  <a:t>is the ratio between </a:t>
                </a:r>
                <a:r>
                  <a:rPr lang="en-US" altLang="x-none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the thermal </a:t>
                </a:r>
                <a:r>
                  <a:rPr lang="en-US" altLang="x-none" sz="2400" dirty="0">
                    <a:latin typeface="Times New Roman" charset="0"/>
                    <a:ea typeface="Times New Roman" charset="0"/>
                    <a:cs typeface="Times New Roman" charset="0"/>
                  </a:rPr>
                  <a:t>viscosity and </a:t>
                </a:r>
                <a:r>
                  <a:rPr lang="en-US" altLang="x-none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the thermal </a:t>
                </a:r>
                <a:r>
                  <a:rPr lang="en-US" altLang="x-none" sz="2400" dirty="0">
                    <a:latin typeface="Times New Roman" charset="0"/>
                    <a:ea typeface="Times New Roman" charset="0"/>
                    <a:cs typeface="Times New Roman" charset="0"/>
                  </a:rPr>
                  <a:t>diffusivity.</a:t>
                </a:r>
              </a:p>
            </p:txBody>
          </p:sp>
        </mc:Choice>
        <mc:Fallback xmlns="">
          <p:sp>
            <p:nvSpPr>
              <p:cNvPr id="50" name="Text 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7119" y="25265572"/>
                <a:ext cx="4502359" cy="2364405"/>
              </a:xfrm>
              <a:prstGeom prst="rect">
                <a:avLst/>
              </a:prstGeom>
              <a:blipFill rotWithShape="0">
                <a:blip r:embed="rId12"/>
                <a:stretch>
                  <a:fillRect l="-2022" t="-1790" b="-4859"/>
                </a:stretch>
              </a:blipFill>
              <a:ln w="25400" cap="rnd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 Box 27"/>
              <p:cNvSpPr txBox="1">
                <a:spLocks noChangeArrowheads="1"/>
              </p:cNvSpPr>
              <p:nvPr/>
            </p:nvSpPr>
            <p:spPr bwMode="auto">
              <a:xfrm>
                <a:off x="5365845" y="25265572"/>
                <a:ext cx="4502359" cy="2365239"/>
              </a:xfrm>
              <a:prstGeom prst="rect">
                <a:avLst/>
              </a:prstGeom>
              <a:noFill/>
              <a:ln w="25400" cap="rnd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  <a:effectLst/>
            </p:spPr>
            <p:txBody>
              <a:bodyPr wrap="square" lIns="84600" tIns="42120" rIns="84600" bIns="42120">
                <a:spAutoFit/>
              </a:bodyPr>
              <a:lstStyle>
                <a:lvl1pPr>
                  <a:tabLst>
                    <a:tab pos="0" algn="l"/>
                    <a:tab pos="1735138" algn="l"/>
                    <a:tab pos="3471863" algn="l"/>
                    <a:tab pos="5208588" algn="l"/>
                    <a:tab pos="6945313" algn="l"/>
                    <a:tab pos="8682038" algn="l"/>
                    <a:tab pos="10418763" algn="l"/>
                  </a:tabLst>
                  <a:defRPr sz="6900">
                    <a:solidFill>
                      <a:srgbClr val="000000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1pPr>
                <a:lvl2pPr>
                  <a:tabLst>
                    <a:tab pos="0" algn="l"/>
                    <a:tab pos="1735138" algn="l"/>
                    <a:tab pos="3471863" algn="l"/>
                    <a:tab pos="5208588" algn="l"/>
                    <a:tab pos="6945313" algn="l"/>
                    <a:tab pos="8682038" algn="l"/>
                    <a:tab pos="10418763" algn="l"/>
                  </a:tabLst>
                  <a:defRPr sz="6900">
                    <a:solidFill>
                      <a:srgbClr val="000000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2pPr>
                <a:lvl3pPr>
                  <a:tabLst>
                    <a:tab pos="0" algn="l"/>
                    <a:tab pos="1735138" algn="l"/>
                    <a:tab pos="3471863" algn="l"/>
                    <a:tab pos="5208588" algn="l"/>
                    <a:tab pos="6945313" algn="l"/>
                    <a:tab pos="8682038" algn="l"/>
                    <a:tab pos="10418763" algn="l"/>
                  </a:tabLst>
                  <a:defRPr sz="6900">
                    <a:solidFill>
                      <a:srgbClr val="000000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3pPr>
                <a:lvl4pPr>
                  <a:tabLst>
                    <a:tab pos="0" algn="l"/>
                    <a:tab pos="1735138" algn="l"/>
                    <a:tab pos="3471863" algn="l"/>
                    <a:tab pos="5208588" algn="l"/>
                    <a:tab pos="6945313" algn="l"/>
                    <a:tab pos="8682038" algn="l"/>
                    <a:tab pos="10418763" algn="l"/>
                  </a:tabLst>
                  <a:defRPr sz="6900">
                    <a:solidFill>
                      <a:srgbClr val="000000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4pPr>
                <a:lvl5pPr>
                  <a:tabLst>
                    <a:tab pos="0" algn="l"/>
                    <a:tab pos="1735138" algn="l"/>
                    <a:tab pos="3471863" algn="l"/>
                    <a:tab pos="5208588" algn="l"/>
                    <a:tab pos="6945313" algn="l"/>
                    <a:tab pos="8682038" algn="l"/>
                    <a:tab pos="10418763" algn="l"/>
                  </a:tabLst>
                  <a:defRPr sz="6900">
                    <a:solidFill>
                      <a:srgbClr val="000000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1735138" algn="l"/>
                    <a:tab pos="3471863" algn="l"/>
                    <a:tab pos="5208588" algn="l"/>
                    <a:tab pos="6945313" algn="l"/>
                    <a:tab pos="8682038" algn="l"/>
                    <a:tab pos="10418763" algn="l"/>
                  </a:tabLst>
                  <a:defRPr sz="6900">
                    <a:solidFill>
                      <a:srgbClr val="000000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1735138" algn="l"/>
                    <a:tab pos="3471863" algn="l"/>
                    <a:tab pos="5208588" algn="l"/>
                    <a:tab pos="6945313" algn="l"/>
                    <a:tab pos="8682038" algn="l"/>
                    <a:tab pos="10418763" algn="l"/>
                  </a:tabLst>
                  <a:defRPr sz="6900">
                    <a:solidFill>
                      <a:srgbClr val="000000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1735138" algn="l"/>
                    <a:tab pos="3471863" algn="l"/>
                    <a:tab pos="5208588" algn="l"/>
                    <a:tab pos="6945313" algn="l"/>
                    <a:tab pos="8682038" algn="l"/>
                    <a:tab pos="10418763" algn="l"/>
                  </a:tabLst>
                  <a:defRPr sz="6900">
                    <a:solidFill>
                      <a:srgbClr val="000000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1735138" algn="l"/>
                    <a:tab pos="3471863" algn="l"/>
                    <a:tab pos="5208588" algn="l"/>
                    <a:tab pos="6945313" algn="l"/>
                    <a:tab pos="8682038" algn="l"/>
                    <a:tab pos="10418763" algn="l"/>
                  </a:tabLst>
                  <a:defRPr sz="6900">
                    <a:solidFill>
                      <a:srgbClr val="000000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9pPr>
              </a:lstStyle>
              <a:p>
                <a:pPr>
                  <a:buClrTx/>
                </a:pPr>
                <a:r>
                  <a:rPr lang="en-US" altLang="x-none" sz="2400" dirty="0">
                    <a:latin typeface="Times New Roman" charset="0"/>
                    <a:ea typeface="Times New Roman" charset="0"/>
                    <a:cs typeface="Times New Roman" charset="0"/>
                  </a:rPr>
                  <a:t>The Rayleigh number,</a:t>
                </a:r>
              </a:p>
              <a:p>
                <a:pPr>
                  <a:buClrTx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x-none" sz="260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Ra</m:t>
                      </m:r>
                      <m:r>
                        <a:rPr lang="en-US" altLang="x-none" sz="26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f>
                        <m:fPr>
                          <m:ctrlPr>
                            <a:rPr lang="mr-IN" altLang="x-none" sz="26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x-none" sz="26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US" altLang="x-none" sz="26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x-none" sz="26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𝑉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x-none" sz="260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Δ</m:t>
                          </m:r>
                          <m:r>
                            <a:rPr lang="en-US" altLang="x-none" sz="26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𝑇𝑔</m:t>
                          </m:r>
                          <m:sSup>
                            <m:sSupPr>
                              <m:ctrlPr>
                                <a:rPr lang="en-US" altLang="x-none" sz="26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pPr>
                            <m:e>
                              <m:r>
                                <a:rPr lang="en-US" altLang="x-none" sz="26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altLang="x-none" sz="26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altLang="x-none" sz="26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𝜈𝜅</m:t>
                          </m:r>
                        </m:den>
                      </m:f>
                    </m:oMath>
                  </m:oMathPara>
                </a14:m>
                <a:endParaRPr lang="en-US" altLang="x-none" sz="26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>
                  <a:buClrTx/>
                </a:pPr>
                <a:r>
                  <a:rPr lang="en-US" altLang="x-none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describes </a:t>
                </a:r>
                <a:r>
                  <a:rPr lang="en-US" altLang="x-none" sz="2400" dirty="0">
                    <a:latin typeface="Times New Roman" charset="0"/>
                    <a:ea typeface="Times New Roman" charset="0"/>
                    <a:cs typeface="Times New Roman" charset="0"/>
                  </a:rPr>
                  <a:t>the ratio of buoyancy forces to viscous forces.  </a:t>
                </a:r>
                <a:r>
                  <a:rPr lang="en-US" altLang="x-none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Large </a:t>
                </a:r>
                <a:r>
                  <a:rPr lang="en-US" altLang="x-none" sz="2400" dirty="0">
                    <a:latin typeface="Times New Roman" charset="0"/>
                    <a:ea typeface="Times New Roman" charset="0"/>
                    <a:cs typeface="Times New Roman" charset="0"/>
                  </a:rPr>
                  <a:t>Ra leads to turbulent flows. </a:t>
                </a:r>
              </a:p>
            </p:txBody>
          </p:sp>
        </mc:Choice>
        <mc:Fallback xmlns="">
          <p:sp>
            <p:nvSpPr>
              <p:cNvPr id="51" name="Text 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65845" y="25265572"/>
                <a:ext cx="4502359" cy="2365239"/>
              </a:xfrm>
              <a:prstGeom prst="rect">
                <a:avLst/>
              </a:prstGeom>
              <a:blipFill rotWithShape="0">
                <a:blip r:embed="rId13"/>
                <a:stretch>
                  <a:fillRect l="-1884" t="-1786" r="-1077" b="-4592"/>
                </a:stretch>
              </a:blipFill>
              <a:ln w="25400" cap="rnd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9489401" y="22479000"/>
            <a:ext cx="9205685" cy="918633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CITATIONS AND LINKS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9489401" y="18670376"/>
            <a:ext cx="9205685" cy="918633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CONCLUSION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9489401" y="19684716"/>
            <a:ext cx="9205685" cy="2721577"/>
          </a:xfrm>
          <a:ln w="444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  <a:effectLst>
            <a:softEdge rad="419100"/>
          </a:effectLst>
        </p:spPr>
        <p:txBody>
          <a:bodyPr/>
          <a:lstStyle/>
          <a:p>
            <a:pPr algn="just">
              <a:buClrTx/>
            </a:pPr>
            <a:r>
              <a:rPr lang="en-US" altLang="x-none" sz="2800" dirty="0">
                <a:latin typeface="Times New Roman" charset="0"/>
                <a:ea typeface="Times New Roman" charset="0"/>
                <a:cs typeface="Times New Roman" charset="0"/>
              </a:rPr>
              <a:t>Extreme scale computing is a rich field with </a:t>
            </a:r>
            <a:r>
              <a:rPr lang="en-US" altLang="x-none" sz="2800" dirty="0" smtClean="0">
                <a:latin typeface="Times New Roman" charset="0"/>
                <a:ea typeface="Times New Roman" charset="0"/>
                <a:cs typeface="Times New Roman" charset="0"/>
              </a:rPr>
              <a:t>great potential for </a:t>
            </a:r>
            <a:r>
              <a:rPr lang="en-US" altLang="x-none" sz="2800" dirty="0">
                <a:latin typeface="Times New Roman" charset="0"/>
                <a:ea typeface="Times New Roman" charset="0"/>
                <a:cs typeface="Times New Roman" charset="0"/>
              </a:rPr>
              <a:t>driving large-scale fluid simulation. Our first brief foray allows us to examine how turbulent flow develops in Rayleigh-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Bénard convection. For future work we aim to run longer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simulations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at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higher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Rayleigh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numbers,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and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implement painterly render to create 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more aesthetically vivid flow patterns.</a:t>
            </a:r>
            <a:endParaRPr lang="en-US" altLang="x-none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1" name="Chart Placeholder 60"/>
          <p:cNvPicPr>
            <a:picLocks noGrp="1" noChangeAspect="1"/>
          </p:cNvPicPr>
          <p:nvPr>
            <p:ph type="chart" sz="quarter" idx="24"/>
          </p:nvPr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2" t="8816" r="4025"/>
          <a:stretch/>
        </p:blipFill>
        <p:spPr>
          <a:xfrm>
            <a:off x="29563786" y="8265698"/>
            <a:ext cx="9131300" cy="4965131"/>
          </a:xfrm>
        </p:spPr>
      </p:pic>
      <p:sp>
        <p:nvSpPr>
          <p:cNvPr id="6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284885" y="4800601"/>
            <a:ext cx="9205686" cy="918633"/>
          </a:xfr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anchor="ctr"/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DREKAR: CODE DESCRIPTION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836473" y="4800600"/>
            <a:ext cx="9205685" cy="918633"/>
          </a:xfr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anchor="ctr"/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ODYSSEY: PLATFORM DESCRIPTION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284884" y="3712028"/>
            <a:ext cx="18757274" cy="856641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APPROACH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284884" y="14397567"/>
            <a:ext cx="18757274" cy="918633"/>
          </a:xfr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RESULTS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0271882" y="5795433"/>
            <a:ext cx="9218689" cy="3886202"/>
          </a:xfrm>
          <a:ln w="444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  <a:effectLst>
            <a:softEdge rad="419100"/>
          </a:effectLst>
        </p:spPr>
        <p:txBody>
          <a:bodyPr/>
          <a:lstStyle/>
          <a:p>
            <a:pPr marL="457200" indent="-457200" algn="just">
              <a:buFont typeface="LucidaGrande" charset="0"/>
              <a:buChar char="►"/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Massively parallel fluid simulation code (C++)</a:t>
            </a:r>
          </a:p>
          <a:p>
            <a:pPr marL="779973" lvl="1" indent="-457200" algn="just">
              <a:buFont typeface="HiraginoSans-W3" charset="-128"/>
              <a:buChar char="▷"/>
            </a:pPr>
            <a:r>
              <a:rPr lang="en-US" sz="2800" dirty="0" smtClean="0"/>
              <a:t>Finite </a:t>
            </a:r>
            <a:r>
              <a:rPr lang="en-US" sz="2800" dirty="0"/>
              <a:t>element </a:t>
            </a:r>
            <a:r>
              <a:rPr lang="en-US" sz="2800" dirty="0" smtClean="0"/>
              <a:t>methods</a:t>
            </a:r>
          </a:p>
          <a:p>
            <a:pPr marL="779973" lvl="1" indent="-457200" algn="just">
              <a:buFont typeface="HiraginoSans-W3" charset="-128"/>
              <a:buChar char="▷"/>
            </a:pPr>
            <a:r>
              <a:rPr lang="en-US" sz="2800" dirty="0" smtClean="0"/>
              <a:t>Linear/nonlinear </a:t>
            </a:r>
            <a:r>
              <a:rPr lang="en-US" sz="2800" dirty="0"/>
              <a:t>solvers, </a:t>
            </a:r>
            <a:r>
              <a:rPr lang="en-US" sz="2800" dirty="0" smtClean="0"/>
              <a:t>preconditioners, eigenvalue </a:t>
            </a:r>
            <a:r>
              <a:rPr lang="en-US" sz="2800" dirty="0"/>
              <a:t>solvers, </a:t>
            </a:r>
            <a:r>
              <a:rPr lang="en-US" sz="2800" dirty="0" smtClean="0"/>
              <a:t>time </a:t>
            </a:r>
            <a:r>
              <a:rPr lang="en-US" sz="2800" dirty="0"/>
              <a:t>integrators and automatic </a:t>
            </a:r>
            <a:r>
              <a:rPr lang="en-US" sz="2800" dirty="0" smtClean="0"/>
              <a:t>differentiation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457200" indent="-457200" algn="just">
              <a:buFont typeface="LucidaGrande" charset="0"/>
              <a:buChar char="►"/>
            </a:pP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Developed at Sandia National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Laboratories</a:t>
            </a:r>
          </a:p>
          <a:p>
            <a:pPr marL="457200" indent="-457200" algn="just">
              <a:buFont typeface="LucidaGrande" charset="0"/>
              <a:buChar char="►"/>
            </a:pPr>
            <a:r>
              <a:rPr lang="en-US" sz="2800" dirty="0" smtClean="0"/>
              <a:t>Supports </a:t>
            </a:r>
            <a:r>
              <a:rPr lang="en-US" sz="2800" dirty="0" smtClean="0"/>
              <a:t>compressible fluids, incompressible </a:t>
            </a:r>
            <a:r>
              <a:rPr lang="en-US" sz="2800" dirty="0"/>
              <a:t>fluids, </a:t>
            </a:r>
            <a:r>
              <a:rPr lang="en-US" sz="2800" dirty="0" smtClean="0"/>
              <a:t>low-</a:t>
            </a:r>
            <a:r>
              <a:rPr lang="en-US" sz="2800" dirty="0" err="1" smtClean="0"/>
              <a:t>mach</a:t>
            </a:r>
            <a:r>
              <a:rPr lang="en-US" sz="2800" dirty="0" smtClean="0"/>
              <a:t> </a:t>
            </a:r>
            <a:r>
              <a:rPr lang="en-US" sz="2800" dirty="0"/>
              <a:t>compressible fluids, </a:t>
            </a:r>
            <a:r>
              <a:rPr lang="en-US" sz="2800" dirty="0" smtClean="0"/>
              <a:t>compressible and </a:t>
            </a:r>
            <a:r>
              <a:rPr lang="en-US" sz="2800" dirty="0"/>
              <a:t>incompressible </a:t>
            </a:r>
            <a:r>
              <a:rPr lang="en-US" sz="2800" dirty="0" err="1" smtClean="0"/>
              <a:t>magnetohydrodynamics</a:t>
            </a:r>
            <a:r>
              <a:rPr lang="en-US" sz="2800" dirty="0" smtClean="0"/>
              <a:t>, and multi-species plasmas</a:t>
            </a:r>
            <a:endParaRPr lang="en-US" sz="2800" dirty="0" smtClean="0"/>
          </a:p>
        </p:txBody>
      </p:sp>
      <p:sp>
        <p:nvSpPr>
          <p:cNvPr id="6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9823469" y="5795433"/>
            <a:ext cx="9218689" cy="3886202"/>
          </a:xfrm>
          <a:ln w="444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  <a:effectLst>
            <a:softEdge rad="419100"/>
          </a:effectLst>
        </p:spPr>
        <p:txBody>
          <a:bodyPr/>
          <a:lstStyle/>
          <a:p>
            <a:pPr marL="457200" indent="-457200" algn="just">
              <a:buFont typeface="LucidaGrande" charset="0"/>
              <a:buChar char="►"/>
            </a:pPr>
            <a:r>
              <a:rPr lang="en-US" sz="2800" dirty="0" smtClean="0"/>
              <a:t>Harvard’s largest </a:t>
            </a:r>
            <a:r>
              <a:rPr lang="en-US" sz="2800" dirty="0" smtClean="0"/>
              <a:t>supercomputing cluster</a:t>
            </a:r>
            <a:endParaRPr lang="en-US" sz="2800" dirty="0" smtClean="0"/>
          </a:p>
          <a:p>
            <a:pPr marL="779973" lvl="1" indent="-457200" algn="just">
              <a:buFont typeface="HiraginoSans-W3" charset="-128"/>
              <a:buChar char="▷"/>
            </a:pPr>
            <a:r>
              <a:rPr lang="en-US" sz="2800" dirty="0" smtClean="0"/>
              <a:t>2,000+ nodes, 78,000+ CPU cores, 1M+ CUDA cores </a:t>
            </a:r>
          </a:p>
          <a:p>
            <a:pPr marL="779973" lvl="1" indent="-457200" algn="just">
              <a:buFont typeface="HiraginoSans-W3" charset="-128"/>
              <a:buChar char="▷"/>
            </a:pPr>
            <a:r>
              <a:rPr lang="en-US" sz="2800" dirty="0" smtClean="0"/>
              <a:t>35PB+ storage, 250TB+ RAM</a:t>
            </a:r>
            <a:endParaRPr lang="en-US" sz="2800" dirty="0"/>
          </a:p>
          <a:p>
            <a:pPr marL="457200" indent="-457200" algn="just">
              <a:buFont typeface="LucidaGrande" charset="0"/>
              <a:buChar char="►"/>
            </a:pPr>
            <a:r>
              <a:rPr lang="en-US" sz="2800" dirty="0" smtClean="0"/>
              <a:t>Supported </a:t>
            </a:r>
            <a:r>
              <a:rPr lang="en-US" sz="2800" dirty="0"/>
              <a:t>by FASRC</a:t>
            </a:r>
          </a:p>
          <a:p>
            <a:pPr marL="457200" indent="-457200" algn="just">
              <a:buFont typeface="LucidaGrande" charset="0"/>
              <a:buChar char="►"/>
            </a:pPr>
            <a:r>
              <a:rPr lang="en-US" sz="2800" dirty="0" smtClean="0"/>
              <a:t>Core </a:t>
            </a:r>
            <a:r>
              <a:rPr lang="en-US" sz="2800" dirty="0"/>
              <a:t>operating system is </a:t>
            </a:r>
            <a:r>
              <a:rPr lang="en-US" sz="2800" dirty="0" smtClean="0"/>
              <a:t>CentOS</a:t>
            </a:r>
          </a:p>
          <a:p>
            <a:pPr marL="457200" indent="-457200" algn="just">
              <a:buFont typeface="LucidaGrande" charset="0"/>
              <a:buChar char="►"/>
            </a:pPr>
            <a:r>
              <a:rPr lang="en-US" sz="2800" dirty="0" smtClean="0"/>
              <a:t>Utilizes </a:t>
            </a:r>
            <a:r>
              <a:rPr lang="en-US" sz="2800" dirty="0" smtClean="0"/>
              <a:t>SLURM for </a:t>
            </a:r>
            <a:r>
              <a:rPr lang="en-US" sz="2800" dirty="0"/>
              <a:t>the scheduling of compute </a:t>
            </a:r>
            <a:r>
              <a:rPr lang="en-US" sz="2800" dirty="0" smtClean="0"/>
              <a:t>jobs</a:t>
            </a:r>
          </a:p>
          <a:p>
            <a:pPr marL="457200" indent="-457200" algn="just">
              <a:buFont typeface="LucidaGrande" charset="0"/>
              <a:buChar char="►"/>
            </a:pPr>
            <a:r>
              <a:rPr lang="en-US" sz="2800" dirty="0" smtClean="0"/>
              <a:t>Occupies </a:t>
            </a:r>
            <a:r>
              <a:rPr lang="en-US" sz="2800" dirty="0"/>
              <a:t>more than 10,000 square feet with 190 racks spanning three data centers separated by 100 </a:t>
            </a:r>
            <a:r>
              <a:rPr lang="en-US" sz="2800" dirty="0" smtClean="0"/>
              <a:t>miles</a:t>
            </a:r>
            <a:endParaRPr lang="en-US" sz="2800" dirty="0"/>
          </a:p>
        </p:txBody>
      </p:sp>
      <p:sp>
        <p:nvSpPr>
          <p:cNvPr id="7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2143735" y="10147351"/>
            <a:ext cx="2286000" cy="464725"/>
          </a:xfr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SET INPUTS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6" name="Right Arrow 75"/>
          <p:cNvSpPr/>
          <p:nvPr/>
        </p:nvSpPr>
        <p:spPr>
          <a:xfrm>
            <a:off x="16377505" y="11320573"/>
            <a:ext cx="1029151" cy="1366089"/>
          </a:xfrm>
          <a:prstGeom prst="rightArrow">
            <a:avLst>
              <a:gd name="adj1" fmla="val 38276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0284884" y="9994061"/>
            <a:ext cx="6003703" cy="4027645"/>
          </a:xfrm>
          <a:prstGeom prst="rect">
            <a:avLst/>
          </a:prstGeom>
          <a:noFill/>
          <a:ln w="25400" cmpd="sng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8" name="Table 7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9719774"/>
                  </p:ext>
                </p:extLst>
              </p:nvPr>
            </p:nvGraphicFramePr>
            <p:xfrm>
              <a:off x="10438836" y="10820196"/>
              <a:ext cx="5695797" cy="299339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98965"/>
                    <a:gridCol w="1879965"/>
                    <a:gridCol w="2316867"/>
                  </a:tblGrid>
                  <a:tr h="236666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Mesh (.pam)</a:t>
                          </a:r>
                          <a:endParaRPr 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Physics </a:t>
                          </a:r>
                          <a:r>
                            <a:rPr lang="en-US" sz="2800" baseline="0" dirty="0" smtClean="0"/>
                            <a:t>(.xml)</a:t>
                          </a:r>
                          <a:endParaRPr lang="en-US" sz="2800" dirty="0"/>
                        </a:p>
                      </a:txBody>
                      <a:tcPr anchor="ctr"/>
                    </a:tc>
                  </a:tr>
                  <a:tr h="853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Domain size</a:t>
                          </a:r>
                          <a:endParaRPr lang="en-US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sz="2800" b="0" i="1" dirty="0" smtClean="0">
                            <a:latin typeface="Cambria Math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283778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0" i="0" smtClean="0">
                                    <a:latin typeface="Cambria Math" charset="0"/>
                                  </a:rPr>
                                  <m:t>Ra</m:t>
                                </m:r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800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10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b="0" i="1" dirty="0" smtClean="0">
                            <a:latin typeface="Cambria Math" charset="0"/>
                          </a:endParaRPr>
                        </a:p>
                      </a:txBody>
                      <a:tcPr anchor="ctr"/>
                    </a:tc>
                  </a:tr>
                  <a:tr h="8655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Problem size</a:t>
                          </a:r>
                          <a:endParaRPr lang="en-US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=2049</m:t>
                                </m:r>
                              </m:oMath>
                            </m:oMathPara>
                          </a14:m>
                          <a:endParaRPr lang="en-US" sz="2800" b="0" i="1" dirty="0" smtClean="0">
                            <a:latin typeface="Cambria Math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=1025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0" i="0" smtClean="0">
                                    <a:latin typeface="Cambria Math" charset="0"/>
                                  </a:rPr>
                                  <m:t>Pr</m:t>
                                </m:r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/>
                    </a:tc>
                  </a:tr>
                  <a:tr h="289560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Degree</a:t>
                          </a:r>
                          <a:r>
                            <a:rPr lang="en-US" sz="2800" baseline="0" dirty="0" smtClean="0"/>
                            <a:t> of freedom: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~8.4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×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6</m:t>
                                  </m:r>
                                </m:sup>
                              </m:sSup>
                            </m:oMath>
                          </a14:m>
                          <a:endParaRPr 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78" name="Table 7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9719774"/>
                  </p:ext>
                </p:extLst>
              </p:nvPr>
            </p:nvGraphicFramePr>
            <p:xfrm>
              <a:off x="10438836" y="10820196"/>
              <a:ext cx="5695797" cy="299339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98965"/>
                    <a:gridCol w="1879965"/>
                    <a:gridCol w="2316867"/>
                  </a:tblGrid>
                  <a:tr h="51816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Mesh (.pam)</a:t>
                          </a:r>
                          <a:endParaRPr 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Physics </a:t>
                          </a:r>
                          <a:r>
                            <a:rPr lang="en-US" sz="2800" baseline="0" dirty="0" smtClean="0"/>
                            <a:t>(.xml)</a:t>
                          </a:r>
                          <a:endParaRPr lang="en-US" sz="2800" dirty="0"/>
                        </a:p>
                      </a:txBody>
                      <a:tcPr anchor="ctr"/>
                    </a:tc>
                  </a:tr>
                  <a:tr h="9785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Domain size</a:t>
                          </a:r>
                          <a:endParaRPr lang="en-US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15"/>
                          <a:stretch>
                            <a:fillRect l="-79935" t="-58642" r="-123625" b="-16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15"/>
                          <a:stretch>
                            <a:fillRect l="-146316" t="-58642" r="-526" b="-168519"/>
                          </a:stretch>
                        </a:blipFill>
                      </a:tcPr>
                    </a:tc>
                  </a:tr>
                  <a:tr h="9785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Problem size</a:t>
                          </a:r>
                          <a:endParaRPr lang="en-US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15"/>
                          <a:stretch>
                            <a:fillRect l="-79935" t="-159627" r="-123625" b="-6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15"/>
                          <a:stretch>
                            <a:fillRect l="-146316" t="-159627" r="-526" b="-69565"/>
                          </a:stretch>
                        </a:blipFill>
                      </a:tcPr>
                    </a:tc>
                  </a:tr>
                  <a:tr h="518160"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15"/>
                          <a:stretch>
                            <a:fillRect l="-107" t="-491765" r="-214" b="-3176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79" name="Rectangle 78"/>
          <p:cNvSpPr/>
          <p:nvPr/>
        </p:nvSpPr>
        <p:spPr>
          <a:xfrm>
            <a:off x="17449800" y="9985531"/>
            <a:ext cx="4369491" cy="4036175"/>
          </a:xfrm>
          <a:prstGeom prst="rect">
            <a:avLst/>
          </a:prstGeom>
          <a:noFill/>
          <a:ln w="25400" cmpd="sng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8123346" y="10147352"/>
            <a:ext cx="3062305" cy="462814"/>
          </a:xfr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BUILD AND RUN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2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7526000" y="10852845"/>
            <a:ext cx="4228204" cy="2943590"/>
          </a:xfrm>
          <a:ln w="444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  <a:effectLst>
            <a:softEdge rad="419100"/>
          </a:effectLst>
        </p:spPr>
        <p:txBody>
          <a:bodyPr/>
          <a:lstStyle/>
          <a:p>
            <a:pPr marL="457200" indent="-457200" algn="just">
              <a:buFont typeface="Arial" charset="0"/>
              <a:buChar char="•"/>
            </a:pPr>
            <a:r>
              <a:rPr lang="en-US" sz="2800" dirty="0" smtClean="0"/>
              <a:t>Install </a:t>
            </a:r>
            <a:r>
              <a:rPr lang="en-US" sz="2800" dirty="0" err="1" smtClean="0"/>
              <a:t>Trilinos</a:t>
            </a:r>
            <a:r>
              <a:rPr lang="en-US" sz="2800" dirty="0" smtClean="0"/>
              <a:t> &amp; </a:t>
            </a:r>
            <a:r>
              <a:rPr lang="en-US" sz="2800" dirty="0" err="1" smtClean="0"/>
              <a:t>Drekar</a:t>
            </a:r>
            <a:r>
              <a:rPr lang="en-US" sz="2800" dirty="0" smtClean="0"/>
              <a:t> </a:t>
            </a:r>
            <a:r>
              <a:rPr lang="en-US" sz="2800" dirty="0" smtClean="0"/>
              <a:t>on Odyssey</a:t>
            </a:r>
          </a:p>
          <a:p>
            <a:pPr marL="457200" indent="-457200" algn="just">
              <a:buFont typeface="Arial" charset="0"/>
              <a:buChar char="•"/>
            </a:pPr>
            <a:r>
              <a:rPr lang="en-US" altLang="x-none" sz="2800" dirty="0" smtClean="0">
                <a:latin typeface="Times New Roman" charset="0"/>
                <a:ea typeface="Times New Roman" charset="0"/>
                <a:cs typeface="Times New Roman" charset="0"/>
              </a:rPr>
              <a:t>Create a shell script (.</a:t>
            </a:r>
            <a:r>
              <a:rPr lang="en-US" altLang="x-none" sz="2800" dirty="0" err="1" smtClean="0">
                <a:latin typeface="Times New Roman" charset="0"/>
                <a:ea typeface="Times New Roman" charset="0"/>
                <a:cs typeface="Times New Roman" charset="0"/>
              </a:rPr>
              <a:t>sh</a:t>
            </a:r>
            <a:r>
              <a:rPr lang="en-US" altLang="x-none" sz="2800" dirty="0" smtClean="0">
                <a:latin typeface="Times New Roman" charset="0"/>
                <a:ea typeface="Times New Roman" charset="0"/>
                <a:cs typeface="Times New Roman" charset="0"/>
              </a:rPr>
              <a:t>) to define SLURM flags for running batch jobs</a:t>
            </a:r>
          </a:p>
          <a:p>
            <a:pPr marL="457200" indent="-457200" algn="just">
              <a:buFont typeface="Arial" charset="0"/>
              <a:buChar char="•"/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Submit jobs</a:t>
            </a:r>
          </a:p>
        </p:txBody>
      </p:sp>
      <p:sp>
        <p:nvSpPr>
          <p:cNvPr id="9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4450020" y="10147351"/>
            <a:ext cx="3124200" cy="462814"/>
          </a:xfr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anchor="ctr"/>
          <a:lstStyle/>
          <a:p>
            <a:pPr algn="ctr"/>
            <a:r>
              <a:rPr lang="en-US" sz="280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RUN STATISTICS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23038455" y="9994061"/>
            <a:ext cx="6003703" cy="4027645"/>
          </a:xfrm>
          <a:prstGeom prst="rect">
            <a:avLst/>
          </a:prstGeom>
          <a:noFill/>
          <a:ln w="25400" cmpd="sng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/>
          <p:cNvSpPr/>
          <p:nvPr/>
        </p:nvSpPr>
        <p:spPr>
          <a:xfrm>
            <a:off x="21962061" y="11320573"/>
            <a:ext cx="1029151" cy="1366089"/>
          </a:xfrm>
          <a:prstGeom prst="rightArrow">
            <a:avLst>
              <a:gd name="adj1" fmla="val 38276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6" name="Table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303158"/>
              </p:ext>
            </p:extLst>
          </p:nvPr>
        </p:nvGraphicFramePr>
        <p:xfrm>
          <a:off x="23197186" y="10820196"/>
          <a:ext cx="5715000" cy="29914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7790"/>
                <a:gridCol w="1280565"/>
                <a:gridCol w="1906906"/>
                <a:gridCol w="1329739"/>
              </a:tblGrid>
              <a:tr h="8534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#Core (CPU)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283778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i="0" dirty="0" smtClean="0">
                          <a:latin typeface="Cambria Math" charset="0"/>
                        </a:rPr>
                        <a:t>Run</a:t>
                      </a:r>
                      <a:r>
                        <a:rPr lang="en-US" sz="2800" b="0" i="0" baseline="0" dirty="0" smtClean="0">
                          <a:latin typeface="Cambria Math" charset="0"/>
                        </a:rPr>
                        <a:t> Time</a:t>
                      </a:r>
                      <a:endParaRPr lang="en-US" sz="2800" b="0" i="0" dirty="0" smtClean="0">
                        <a:latin typeface="Cambria Math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283778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i="0" dirty="0" smtClean="0">
                          <a:latin typeface="Cambria Math" charset="0"/>
                        </a:rPr>
                        <a:t>Simulation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283778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i="0" dirty="0" smtClean="0">
                          <a:latin typeface="Cambria Math" charset="0"/>
                        </a:rPr>
                        <a:t>Data</a:t>
                      </a:r>
                      <a:r>
                        <a:rPr lang="en-US" sz="2800" b="0" i="0" baseline="0" dirty="0" smtClean="0">
                          <a:latin typeface="Cambria Math" charset="0"/>
                        </a:rPr>
                        <a:t> Size</a:t>
                      </a:r>
                      <a:endParaRPr lang="en-US" sz="2800" b="0" i="0" dirty="0" smtClean="0">
                        <a:latin typeface="Cambria Math" charset="0"/>
                      </a:endParaRPr>
                    </a:p>
                  </a:txBody>
                  <a:tcPr anchor="ctr"/>
                </a:tc>
              </a:tr>
              <a:tr h="583559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512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~ 1</a:t>
                      </a:r>
                      <a:r>
                        <a:rPr lang="en-US" sz="2800" baseline="0" dirty="0" smtClean="0"/>
                        <a:t> day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0.22 s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22.7GB</a:t>
                      </a:r>
                      <a:endParaRPr lang="en-US" sz="2800" dirty="0"/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1024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~ 4 day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0.77 s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76GB</a:t>
                      </a:r>
                      <a:endParaRPr lang="en-US" sz="2800" dirty="0"/>
                    </a:p>
                  </a:txBody>
                  <a:tcPr anchor="ctr"/>
                </a:tc>
              </a:tr>
              <a:tr h="457200">
                <a:tc gridSpan="4">
                  <a:txBody>
                    <a:bodyPr/>
                    <a:lstStyle/>
                    <a:p>
                      <a:pPr algn="ctr"/>
                      <a:r>
                        <a:rPr lang="en-US" sz="2800" baseline="0" dirty="0" smtClean="0"/>
                        <a:t>Case </a:t>
                      </a:r>
                      <a:r>
                        <a:rPr lang="en-US" sz="2800" baseline="0" dirty="0" smtClean="0"/>
                        <a:t>1 output is used for analysis</a:t>
                      </a:r>
                      <a:r>
                        <a:rPr lang="en-US" sz="2800" baseline="0" dirty="0" smtClean="0"/>
                        <a:t>.</a:t>
                      </a:r>
                    </a:p>
                    <a:p>
                      <a:pPr marL="0" marR="0" indent="0" algn="ctr" defTabSz="283778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Case 2 output was</a:t>
                      </a:r>
                      <a:r>
                        <a:rPr lang="en-US" sz="2800" baseline="0" dirty="0" smtClean="0"/>
                        <a:t> corrupted.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/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8" name="Text Box 21"/>
              <p:cNvSpPr txBox="1">
                <a:spLocks noChangeArrowheads="1"/>
              </p:cNvSpPr>
              <p:nvPr/>
            </p:nvSpPr>
            <p:spPr bwMode="auto">
              <a:xfrm>
                <a:off x="29433460" y="17801340"/>
                <a:ext cx="9205685" cy="6390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84600" tIns="42120" rIns="84600" bIns="42120">
                <a:spAutoFit/>
              </a:bodyPr>
              <a:lstStyle>
                <a:lvl1pPr>
                  <a:tabLst>
                    <a:tab pos="0" algn="l"/>
                    <a:tab pos="1735138" algn="l"/>
                    <a:tab pos="3471863" algn="l"/>
                    <a:tab pos="5208588" algn="l"/>
                    <a:tab pos="6945313" algn="l"/>
                    <a:tab pos="8682038" algn="l"/>
                    <a:tab pos="10418763" algn="l"/>
                  </a:tabLst>
                  <a:defRPr sz="6900">
                    <a:solidFill>
                      <a:srgbClr val="000000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1pPr>
                <a:lvl2pPr>
                  <a:tabLst>
                    <a:tab pos="0" algn="l"/>
                    <a:tab pos="1735138" algn="l"/>
                    <a:tab pos="3471863" algn="l"/>
                    <a:tab pos="5208588" algn="l"/>
                    <a:tab pos="6945313" algn="l"/>
                    <a:tab pos="8682038" algn="l"/>
                    <a:tab pos="10418763" algn="l"/>
                  </a:tabLst>
                  <a:defRPr sz="6900">
                    <a:solidFill>
                      <a:srgbClr val="000000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2pPr>
                <a:lvl3pPr>
                  <a:tabLst>
                    <a:tab pos="0" algn="l"/>
                    <a:tab pos="1735138" algn="l"/>
                    <a:tab pos="3471863" algn="l"/>
                    <a:tab pos="5208588" algn="l"/>
                    <a:tab pos="6945313" algn="l"/>
                    <a:tab pos="8682038" algn="l"/>
                    <a:tab pos="10418763" algn="l"/>
                  </a:tabLst>
                  <a:defRPr sz="6900">
                    <a:solidFill>
                      <a:srgbClr val="000000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3pPr>
                <a:lvl4pPr>
                  <a:tabLst>
                    <a:tab pos="0" algn="l"/>
                    <a:tab pos="1735138" algn="l"/>
                    <a:tab pos="3471863" algn="l"/>
                    <a:tab pos="5208588" algn="l"/>
                    <a:tab pos="6945313" algn="l"/>
                    <a:tab pos="8682038" algn="l"/>
                    <a:tab pos="10418763" algn="l"/>
                  </a:tabLst>
                  <a:defRPr sz="6900">
                    <a:solidFill>
                      <a:srgbClr val="000000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4pPr>
                <a:lvl5pPr>
                  <a:tabLst>
                    <a:tab pos="0" algn="l"/>
                    <a:tab pos="1735138" algn="l"/>
                    <a:tab pos="3471863" algn="l"/>
                    <a:tab pos="5208588" algn="l"/>
                    <a:tab pos="6945313" algn="l"/>
                    <a:tab pos="8682038" algn="l"/>
                    <a:tab pos="10418763" algn="l"/>
                  </a:tabLst>
                  <a:defRPr sz="6900">
                    <a:solidFill>
                      <a:srgbClr val="000000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1735138" algn="l"/>
                    <a:tab pos="3471863" algn="l"/>
                    <a:tab pos="5208588" algn="l"/>
                    <a:tab pos="6945313" algn="l"/>
                    <a:tab pos="8682038" algn="l"/>
                    <a:tab pos="10418763" algn="l"/>
                  </a:tabLst>
                  <a:defRPr sz="6900">
                    <a:solidFill>
                      <a:srgbClr val="000000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1735138" algn="l"/>
                    <a:tab pos="3471863" algn="l"/>
                    <a:tab pos="5208588" algn="l"/>
                    <a:tab pos="6945313" algn="l"/>
                    <a:tab pos="8682038" algn="l"/>
                    <a:tab pos="10418763" algn="l"/>
                  </a:tabLst>
                  <a:defRPr sz="6900">
                    <a:solidFill>
                      <a:srgbClr val="000000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1735138" algn="l"/>
                    <a:tab pos="3471863" algn="l"/>
                    <a:tab pos="5208588" algn="l"/>
                    <a:tab pos="6945313" algn="l"/>
                    <a:tab pos="8682038" algn="l"/>
                    <a:tab pos="10418763" algn="l"/>
                  </a:tabLst>
                  <a:defRPr sz="6900">
                    <a:solidFill>
                      <a:srgbClr val="000000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1735138" algn="l"/>
                    <a:tab pos="3471863" algn="l"/>
                    <a:tab pos="5208588" algn="l"/>
                    <a:tab pos="6945313" algn="l"/>
                    <a:tab pos="8682038" algn="l"/>
                    <a:tab pos="10418763" algn="l"/>
                  </a:tabLst>
                  <a:defRPr sz="6900">
                    <a:solidFill>
                      <a:srgbClr val="000000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9pPr>
              </a:lstStyle>
              <a:p>
                <a:pPr algn="just">
                  <a:buClrTx/>
                  <a:buFontTx/>
                  <a:buNone/>
                </a:pPr>
                <a:r>
                  <a:rPr lang="en-US" altLang="x-none" sz="1800" b="1" dirty="0">
                    <a:latin typeface="Times New Roman" charset="0"/>
                    <a:ea typeface="Times New Roman" charset="0"/>
                    <a:cs typeface="Times New Roman" charset="0"/>
                  </a:rPr>
                  <a:t>Figure </a:t>
                </a:r>
                <a:r>
                  <a:rPr lang="en-US" altLang="x-none" sz="1800" b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5. </a:t>
                </a:r>
                <a:r>
                  <a:rPr lang="en-US" altLang="x-none" sz="1800" dirty="0">
                    <a:latin typeface="Times New Roman" charset="0"/>
                    <a:ea typeface="Times New Roman" charset="0"/>
                    <a:cs typeface="Times New Roman" charset="0"/>
                  </a:rPr>
                  <a:t>Schlieren flow visualizations of the temperature field at </a:t>
                </a:r>
                <a14:m>
                  <m:oMath xmlns:m="http://schemas.openxmlformats.org/officeDocument/2006/math">
                    <m:r>
                      <a:rPr lang="en-US" altLang="x-none" sz="1800" i="1">
                        <a:latin typeface="Times New Roman" charset="0"/>
                        <a:ea typeface="Times New Roman" charset="0"/>
                        <a:cs typeface="Times New Roman" charset="0"/>
                      </a:rPr>
                      <m:t>𝑡</m:t>
                    </m:r>
                    <m:r>
                      <a:rPr lang="en-US" altLang="x-none" sz="1800" i="1">
                        <a:latin typeface="Times New Roman" charset="0"/>
                        <a:ea typeface="Times New Roman" charset="0"/>
                        <a:cs typeface="Times New Roman" charset="0"/>
                      </a:rPr>
                      <m:t>=0.189</m:t>
                    </m:r>
                  </m:oMath>
                </a14:m>
                <a:r>
                  <a:rPr lang="en-US" altLang="x-none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x-none" sz="1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with </a:t>
                </a:r>
                <a:r>
                  <a:rPr lang="en-US" altLang="x-none" sz="1800" dirty="0">
                    <a:latin typeface="Times New Roman" charset="0"/>
                    <a:ea typeface="Times New Roman" charset="0"/>
                    <a:cs typeface="Times New Roman" charset="0"/>
                  </a:rPr>
                  <a:t>color </a:t>
                </a:r>
                <a:r>
                  <a:rPr lang="en-US" altLang="x-none" sz="1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palettes from </a:t>
                </a:r>
                <a:r>
                  <a:rPr lang="en-US" altLang="x-none" sz="1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The Scream </a:t>
                </a:r>
                <a:r>
                  <a:rPr lang="en-US" altLang="x-none" sz="1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(Munch), </a:t>
                </a:r>
                <a:r>
                  <a:rPr lang="en-US" altLang="x-none" sz="1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The Great Wave </a:t>
                </a:r>
                <a:r>
                  <a:rPr lang="en-US" altLang="x-none" sz="1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(</a:t>
                </a:r>
                <a:r>
                  <a:rPr lang="en-US" sz="1800" dirty="0" smtClean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Hokusai</a:t>
                </a:r>
                <a:r>
                  <a:rPr lang="en-US" altLang="x-none" sz="1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) and </a:t>
                </a:r>
                <a:r>
                  <a:rPr lang="en-US" altLang="x-none" sz="1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Starry Night </a:t>
                </a:r>
                <a:r>
                  <a:rPr lang="en-US" altLang="x-none" sz="1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(Van Gogh). </a:t>
                </a:r>
                <a:endParaRPr lang="en-US" altLang="x-none" sz="18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98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433460" y="17801340"/>
                <a:ext cx="9205685" cy="639060"/>
              </a:xfrm>
              <a:prstGeom prst="rect">
                <a:avLst/>
              </a:prstGeom>
              <a:blipFill rotWithShape="0">
                <a:blip r:embed="rId16"/>
                <a:stretch>
                  <a:fillRect l="-596" t="-5714" r="-662" b="-1523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0" name="Picture 99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" t="9799" r="16919" b="2713"/>
          <a:stretch/>
        </p:blipFill>
        <p:spPr>
          <a:xfrm>
            <a:off x="10210800" y="22860000"/>
            <a:ext cx="9079903" cy="4198985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0" t="9853" r="15324" b="2644"/>
          <a:stretch/>
        </p:blipFill>
        <p:spPr>
          <a:xfrm>
            <a:off x="10239832" y="17803799"/>
            <a:ext cx="9189658" cy="420204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Text Box 25"/>
              <p:cNvSpPr txBox="1">
                <a:spLocks noChangeArrowheads="1"/>
              </p:cNvSpPr>
              <p:nvPr/>
            </p:nvSpPr>
            <p:spPr bwMode="auto">
              <a:xfrm>
                <a:off x="19836473" y="15345872"/>
                <a:ext cx="9205685" cy="15846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84600" tIns="42120" rIns="84600" bIns="42120">
                <a:spAutoFit/>
              </a:bodyPr>
              <a:lstStyle>
                <a:lvl1pPr>
                  <a:tabLst>
                    <a:tab pos="0" algn="l"/>
                    <a:tab pos="1735138" algn="l"/>
                    <a:tab pos="3471863" algn="l"/>
                    <a:tab pos="5208588" algn="l"/>
                    <a:tab pos="6945313" algn="l"/>
                    <a:tab pos="8682038" algn="l"/>
                    <a:tab pos="10418763" algn="l"/>
                  </a:tabLst>
                  <a:defRPr sz="6900">
                    <a:solidFill>
                      <a:srgbClr val="000000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1pPr>
                <a:lvl2pPr>
                  <a:tabLst>
                    <a:tab pos="0" algn="l"/>
                    <a:tab pos="1735138" algn="l"/>
                    <a:tab pos="3471863" algn="l"/>
                    <a:tab pos="5208588" algn="l"/>
                    <a:tab pos="6945313" algn="l"/>
                    <a:tab pos="8682038" algn="l"/>
                    <a:tab pos="10418763" algn="l"/>
                  </a:tabLst>
                  <a:defRPr sz="6900">
                    <a:solidFill>
                      <a:srgbClr val="000000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2pPr>
                <a:lvl3pPr>
                  <a:tabLst>
                    <a:tab pos="0" algn="l"/>
                    <a:tab pos="1735138" algn="l"/>
                    <a:tab pos="3471863" algn="l"/>
                    <a:tab pos="5208588" algn="l"/>
                    <a:tab pos="6945313" algn="l"/>
                    <a:tab pos="8682038" algn="l"/>
                    <a:tab pos="10418763" algn="l"/>
                  </a:tabLst>
                  <a:defRPr sz="6900">
                    <a:solidFill>
                      <a:srgbClr val="000000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3pPr>
                <a:lvl4pPr>
                  <a:tabLst>
                    <a:tab pos="0" algn="l"/>
                    <a:tab pos="1735138" algn="l"/>
                    <a:tab pos="3471863" algn="l"/>
                    <a:tab pos="5208588" algn="l"/>
                    <a:tab pos="6945313" algn="l"/>
                    <a:tab pos="8682038" algn="l"/>
                    <a:tab pos="10418763" algn="l"/>
                  </a:tabLst>
                  <a:defRPr sz="6900">
                    <a:solidFill>
                      <a:srgbClr val="000000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4pPr>
                <a:lvl5pPr>
                  <a:tabLst>
                    <a:tab pos="0" algn="l"/>
                    <a:tab pos="1735138" algn="l"/>
                    <a:tab pos="3471863" algn="l"/>
                    <a:tab pos="5208588" algn="l"/>
                    <a:tab pos="6945313" algn="l"/>
                    <a:tab pos="8682038" algn="l"/>
                    <a:tab pos="10418763" algn="l"/>
                  </a:tabLst>
                  <a:defRPr sz="6900">
                    <a:solidFill>
                      <a:srgbClr val="000000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1735138" algn="l"/>
                    <a:tab pos="3471863" algn="l"/>
                    <a:tab pos="5208588" algn="l"/>
                    <a:tab pos="6945313" algn="l"/>
                    <a:tab pos="8682038" algn="l"/>
                    <a:tab pos="10418763" algn="l"/>
                  </a:tabLst>
                  <a:defRPr sz="6900">
                    <a:solidFill>
                      <a:srgbClr val="000000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1735138" algn="l"/>
                    <a:tab pos="3471863" algn="l"/>
                    <a:tab pos="5208588" algn="l"/>
                    <a:tab pos="6945313" algn="l"/>
                    <a:tab pos="8682038" algn="l"/>
                    <a:tab pos="10418763" algn="l"/>
                  </a:tabLst>
                  <a:defRPr sz="6900">
                    <a:solidFill>
                      <a:srgbClr val="000000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1735138" algn="l"/>
                    <a:tab pos="3471863" algn="l"/>
                    <a:tab pos="5208588" algn="l"/>
                    <a:tab pos="6945313" algn="l"/>
                    <a:tab pos="8682038" algn="l"/>
                    <a:tab pos="10418763" algn="l"/>
                  </a:tabLst>
                  <a:defRPr sz="6900">
                    <a:solidFill>
                      <a:srgbClr val="000000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1735138" algn="l"/>
                    <a:tab pos="3471863" algn="l"/>
                    <a:tab pos="5208588" algn="l"/>
                    <a:tab pos="6945313" algn="l"/>
                    <a:tab pos="8682038" algn="l"/>
                    <a:tab pos="10418763" algn="l"/>
                  </a:tabLst>
                  <a:defRPr sz="6900">
                    <a:solidFill>
                      <a:srgbClr val="000000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26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𝑆𝑐h</m:t>
                    </m:r>
                    <m:r>
                      <a:rPr lang="en-US" sz="26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sz="26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exp</m:t>
                    </m:r>
                    <m:d>
                      <m:dPr>
                        <m:ctrlPr>
                          <a:rPr lang="en-US" sz="2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−</m:t>
                        </m:r>
                        <m:r>
                          <a:rPr lang="en-US" sz="2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𝑘</m:t>
                        </m:r>
                        <m:f>
                          <m:fPr>
                            <m:ctrlPr>
                              <a:rPr lang="mr-IN" sz="26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fPr>
                          <m:num>
                            <m:r>
                              <a:rPr lang="en-US" sz="26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|</m:t>
                            </m:r>
                            <m:r>
                              <a:rPr lang="en-US" sz="260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𝛻</m:t>
                            </m:r>
                            <m:r>
                              <a:rPr lang="en-US" sz="26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𝑇</m:t>
                            </m:r>
                            <m:r>
                              <a:rPr lang="en-US" sz="26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|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60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max</m:t>
                            </m:r>
                            <m:r>
                              <a:rPr lang="en-US" sz="26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⁡|</m:t>
                            </m:r>
                            <m:r>
                              <a:rPr lang="en-US" sz="2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𝛻</m:t>
                            </m:r>
                            <m:r>
                              <a:rPr lang="en-US" sz="2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𝑇</m:t>
                            </m:r>
                            <m:r>
                              <a:rPr lang="en-US" sz="2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|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𝑘</m:t>
                    </m:r>
                  </m:oMath>
                </a14:m>
                <a:r>
                  <a:rPr lang="en-US" sz="2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is </a:t>
                </a:r>
                <a:r>
                  <a:rPr lang="en-US" sz="2800" dirty="0">
                    <a:latin typeface="Times New Roman" charset="0"/>
                    <a:ea typeface="Times New Roman" charset="0"/>
                    <a:cs typeface="Times New Roman" charset="0"/>
                  </a:rPr>
                  <a:t>some adjustable constant</a:t>
                </a:r>
                <a:r>
                  <a:rPr lang="en-US" sz="2800" dirty="0"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  <a:endParaRPr lang="en-US" sz="28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algn="just"/>
                <a:r>
                  <a:rPr lang="en-US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We test various color maps, and reference </a:t>
                </a:r>
                <a:r>
                  <a:rPr lang="en-US" sz="2800" dirty="0">
                    <a:latin typeface="Times New Roman" charset="0"/>
                    <a:ea typeface="Times New Roman" charset="0"/>
                    <a:cs typeface="Times New Roman" charset="0"/>
                  </a:rPr>
                  <a:t>the color palettes of three famous </a:t>
                </a:r>
                <a:r>
                  <a:rPr lang="en-US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paintings </a:t>
                </a:r>
                <a:r>
                  <a:rPr lang="en-US" sz="2800" dirty="0">
                    <a:latin typeface="Times New Roman" charset="0"/>
                    <a:ea typeface="Times New Roman" charset="0"/>
                    <a:cs typeface="Times New Roman" charset="0"/>
                  </a:rPr>
                  <a:t>which </a:t>
                </a:r>
                <a:r>
                  <a:rPr lang="en-US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involve water </a:t>
                </a:r>
                <a:r>
                  <a:rPr lang="en-US" sz="2800" dirty="0">
                    <a:latin typeface="Times New Roman" charset="0"/>
                    <a:ea typeface="Times New Roman" charset="0"/>
                    <a:cs typeface="Times New Roman" charset="0"/>
                  </a:rPr>
                  <a:t>or </a:t>
                </a:r>
                <a:r>
                  <a:rPr lang="en-US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flowing strokes.</a:t>
                </a:r>
                <a:endParaRPr lang="en-US" sz="28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102" name="Text 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36473" y="15345872"/>
                <a:ext cx="9205685" cy="1584640"/>
              </a:xfrm>
              <a:prstGeom prst="rect">
                <a:avLst/>
              </a:prstGeom>
              <a:blipFill rotWithShape="0">
                <a:blip r:embed="rId19"/>
                <a:stretch>
                  <a:fillRect l="-1457" r="-1391" b="-1038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Text Box 21"/>
              <p:cNvSpPr txBox="1">
                <a:spLocks noChangeArrowheads="1"/>
              </p:cNvSpPr>
              <p:nvPr/>
            </p:nvSpPr>
            <p:spPr bwMode="auto">
              <a:xfrm>
                <a:off x="10271881" y="21992340"/>
                <a:ext cx="9218689" cy="6390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84600" tIns="42120" rIns="84600" bIns="42120">
                <a:spAutoFit/>
              </a:bodyPr>
              <a:lstStyle>
                <a:lvl1pPr>
                  <a:tabLst>
                    <a:tab pos="0" algn="l"/>
                    <a:tab pos="1735138" algn="l"/>
                    <a:tab pos="3471863" algn="l"/>
                    <a:tab pos="5208588" algn="l"/>
                    <a:tab pos="6945313" algn="l"/>
                    <a:tab pos="8682038" algn="l"/>
                    <a:tab pos="10418763" algn="l"/>
                  </a:tabLst>
                  <a:defRPr sz="6900">
                    <a:solidFill>
                      <a:srgbClr val="000000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1pPr>
                <a:lvl2pPr>
                  <a:tabLst>
                    <a:tab pos="0" algn="l"/>
                    <a:tab pos="1735138" algn="l"/>
                    <a:tab pos="3471863" algn="l"/>
                    <a:tab pos="5208588" algn="l"/>
                    <a:tab pos="6945313" algn="l"/>
                    <a:tab pos="8682038" algn="l"/>
                    <a:tab pos="10418763" algn="l"/>
                  </a:tabLst>
                  <a:defRPr sz="6900">
                    <a:solidFill>
                      <a:srgbClr val="000000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2pPr>
                <a:lvl3pPr>
                  <a:tabLst>
                    <a:tab pos="0" algn="l"/>
                    <a:tab pos="1735138" algn="l"/>
                    <a:tab pos="3471863" algn="l"/>
                    <a:tab pos="5208588" algn="l"/>
                    <a:tab pos="6945313" algn="l"/>
                    <a:tab pos="8682038" algn="l"/>
                    <a:tab pos="10418763" algn="l"/>
                  </a:tabLst>
                  <a:defRPr sz="6900">
                    <a:solidFill>
                      <a:srgbClr val="000000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3pPr>
                <a:lvl4pPr>
                  <a:tabLst>
                    <a:tab pos="0" algn="l"/>
                    <a:tab pos="1735138" algn="l"/>
                    <a:tab pos="3471863" algn="l"/>
                    <a:tab pos="5208588" algn="l"/>
                    <a:tab pos="6945313" algn="l"/>
                    <a:tab pos="8682038" algn="l"/>
                    <a:tab pos="10418763" algn="l"/>
                  </a:tabLst>
                  <a:defRPr sz="6900">
                    <a:solidFill>
                      <a:srgbClr val="000000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4pPr>
                <a:lvl5pPr>
                  <a:tabLst>
                    <a:tab pos="0" algn="l"/>
                    <a:tab pos="1735138" algn="l"/>
                    <a:tab pos="3471863" algn="l"/>
                    <a:tab pos="5208588" algn="l"/>
                    <a:tab pos="6945313" algn="l"/>
                    <a:tab pos="8682038" algn="l"/>
                    <a:tab pos="10418763" algn="l"/>
                  </a:tabLst>
                  <a:defRPr sz="6900">
                    <a:solidFill>
                      <a:srgbClr val="000000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1735138" algn="l"/>
                    <a:tab pos="3471863" algn="l"/>
                    <a:tab pos="5208588" algn="l"/>
                    <a:tab pos="6945313" algn="l"/>
                    <a:tab pos="8682038" algn="l"/>
                    <a:tab pos="10418763" algn="l"/>
                  </a:tabLst>
                  <a:defRPr sz="6900">
                    <a:solidFill>
                      <a:srgbClr val="000000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1735138" algn="l"/>
                    <a:tab pos="3471863" algn="l"/>
                    <a:tab pos="5208588" algn="l"/>
                    <a:tab pos="6945313" algn="l"/>
                    <a:tab pos="8682038" algn="l"/>
                    <a:tab pos="10418763" algn="l"/>
                  </a:tabLst>
                  <a:defRPr sz="6900">
                    <a:solidFill>
                      <a:srgbClr val="000000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1735138" algn="l"/>
                    <a:tab pos="3471863" algn="l"/>
                    <a:tab pos="5208588" algn="l"/>
                    <a:tab pos="6945313" algn="l"/>
                    <a:tab pos="8682038" algn="l"/>
                    <a:tab pos="10418763" algn="l"/>
                  </a:tabLst>
                  <a:defRPr sz="6900">
                    <a:solidFill>
                      <a:srgbClr val="000000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1735138" algn="l"/>
                    <a:tab pos="3471863" algn="l"/>
                    <a:tab pos="5208588" algn="l"/>
                    <a:tab pos="6945313" algn="l"/>
                    <a:tab pos="8682038" algn="l"/>
                    <a:tab pos="10418763" algn="l"/>
                  </a:tabLst>
                  <a:defRPr sz="6900">
                    <a:solidFill>
                      <a:srgbClr val="000000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9pPr>
              </a:lstStyle>
              <a:p>
                <a:pPr algn="just">
                  <a:buClrTx/>
                  <a:buFontTx/>
                  <a:buNone/>
                </a:pPr>
                <a:r>
                  <a:rPr lang="en-US" altLang="x-none" sz="1800" b="1" dirty="0">
                    <a:latin typeface="Times New Roman" charset="0"/>
                    <a:ea typeface="Times New Roman" charset="0"/>
                    <a:cs typeface="Times New Roman" charset="0"/>
                  </a:rPr>
                  <a:t>Figure 2. </a:t>
                </a:r>
                <a:r>
                  <a:rPr lang="en-US" altLang="x-none" sz="1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Temperature contour plot </a:t>
                </a:r>
                <a:r>
                  <a:rPr lang="en-US" altLang="x-none" sz="1800" dirty="0">
                    <a:latin typeface="Times New Roman" charset="0"/>
                    <a:ea typeface="Times New Roman" charset="0"/>
                    <a:cs typeface="Times New Roman" charset="0"/>
                  </a:rPr>
                  <a:t>at </a:t>
                </a:r>
                <a14:m>
                  <m:oMath xmlns:m="http://schemas.openxmlformats.org/officeDocument/2006/math">
                    <m:r>
                      <a:rPr lang="en-US" altLang="x-none" sz="18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𝑡</m:t>
                    </m:r>
                    <m:r>
                      <a:rPr lang="en-US" altLang="x-none" sz="18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=0.189</m:t>
                    </m:r>
                  </m:oMath>
                </a14:m>
                <a:r>
                  <a:rPr lang="en-US" altLang="x-none" sz="1800" dirty="0">
                    <a:latin typeface="Times New Roman" charset="0"/>
                    <a:ea typeface="Times New Roman" charset="0"/>
                    <a:cs typeface="Times New Roman" charset="0"/>
                  </a:rPr>
                  <a:t>, which provides direct </a:t>
                </a:r>
                <a:r>
                  <a:rPr lang="en-US" altLang="x-none" sz="1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information of </a:t>
                </a:r>
                <a:r>
                  <a:rPr lang="en-US" altLang="x-none" sz="1800" dirty="0">
                    <a:latin typeface="Times New Roman" charset="0"/>
                    <a:ea typeface="Times New Roman" charset="0"/>
                    <a:cs typeface="Times New Roman" charset="0"/>
                  </a:rPr>
                  <a:t>the temperature </a:t>
                </a:r>
                <a:r>
                  <a:rPr lang="en-US" altLang="x-none" sz="1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field</a:t>
                </a:r>
                <a:r>
                  <a:rPr lang="en-US" altLang="x-none" sz="1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 </a:t>
                </a:r>
                <a:r>
                  <a:rPr lang="en-US" altLang="x-none" sz="1800" dirty="0">
                    <a:latin typeface="Times New Roman" charset="0"/>
                    <a:ea typeface="Times New Roman" charset="0"/>
                    <a:cs typeface="Times New Roman" charset="0"/>
                  </a:rPr>
                  <a:t>E</a:t>
                </a:r>
                <a:r>
                  <a:rPr lang="en-US" altLang="x-none" sz="1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ddies </a:t>
                </a:r>
                <a:r>
                  <a:rPr lang="en-US" altLang="x-none" sz="1800" dirty="0">
                    <a:latin typeface="Times New Roman" charset="0"/>
                    <a:ea typeface="Times New Roman" charset="0"/>
                    <a:cs typeface="Times New Roman" charset="0"/>
                  </a:rPr>
                  <a:t>and </a:t>
                </a:r>
                <a:r>
                  <a:rPr lang="en-US" altLang="x-none" sz="1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swirling </a:t>
                </a:r>
                <a:r>
                  <a:rPr lang="en-US" altLang="x-none" sz="1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structures indicate </a:t>
                </a:r>
                <a:r>
                  <a:rPr lang="en-US" altLang="x-none" sz="1800" dirty="0">
                    <a:latin typeface="Times New Roman" charset="0"/>
                    <a:ea typeface="Times New Roman" charset="0"/>
                    <a:cs typeface="Times New Roman" charset="0"/>
                  </a:rPr>
                  <a:t>the turbulent motion of flow field.</a:t>
                </a:r>
              </a:p>
            </p:txBody>
          </p:sp>
        </mc:Choice>
        <mc:Fallback>
          <p:sp>
            <p:nvSpPr>
              <p:cNvPr id="103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271881" y="21992340"/>
                <a:ext cx="9218689" cy="639060"/>
              </a:xfrm>
              <a:prstGeom prst="rect">
                <a:avLst/>
              </a:prstGeom>
              <a:blipFill rotWithShape="0">
                <a:blip r:embed="rId20"/>
                <a:stretch>
                  <a:fillRect l="-661" t="-5714" r="-595" b="-1428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1" name="Picture 110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5" t="15924" r="4470"/>
          <a:stretch/>
        </p:blipFill>
        <p:spPr>
          <a:xfrm>
            <a:off x="19821243" y="17529263"/>
            <a:ext cx="4613197" cy="2352636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6" t="15924" r="3358"/>
          <a:stretch/>
        </p:blipFill>
        <p:spPr>
          <a:xfrm>
            <a:off x="24450656" y="17529263"/>
            <a:ext cx="4729592" cy="2352636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6" t="14821" r="4412"/>
          <a:stretch/>
        </p:blipFill>
        <p:spPr>
          <a:xfrm>
            <a:off x="24427437" y="20001536"/>
            <a:ext cx="4679734" cy="2382277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0" t="14644" r="4397"/>
          <a:stretch/>
        </p:blipFill>
        <p:spPr>
          <a:xfrm>
            <a:off x="19775402" y="22479000"/>
            <a:ext cx="4661561" cy="2358021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9" t="15659" r="3143"/>
          <a:stretch/>
        </p:blipFill>
        <p:spPr>
          <a:xfrm>
            <a:off x="24453189" y="22500047"/>
            <a:ext cx="4722121" cy="2362676"/>
          </a:xfrm>
          <a:prstGeom prst="rect">
            <a:avLst/>
          </a:prstGeom>
        </p:spPr>
      </p:pic>
      <p:sp>
        <p:nvSpPr>
          <p:cNvPr id="99" name="Rectangle 98"/>
          <p:cNvSpPr/>
          <p:nvPr/>
        </p:nvSpPr>
        <p:spPr>
          <a:xfrm>
            <a:off x="10284884" y="15394137"/>
            <a:ext cx="920568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x-none" sz="2800" dirty="0" smtClean="0"/>
              <a:t>We combine all parallel </a:t>
            </a:r>
            <a:r>
              <a:rPr lang="en-US" altLang="x-none" sz="2800" dirty="0" smtClean="0"/>
              <a:t>outputs </a:t>
            </a:r>
            <a:r>
              <a:rPr lang="en-US" altLang="x-none" sz="2800" dirty="0" smtClean="0"/>
              <a:t>(Exodus files) and </a:t>
            </a:r>
            <a:r>
              <a:rPr lang="en-US" altLang="x-none" sz="2800" dirty="0" smtClean="0"/>
              <a:t>use </a:t>
            </a:r>
            <a:r>
              <a:rPr lang="en-US" altLang="x-none" sz="2400" dirty="0" err="1" smtClean="0">
                <a:latin typeface="Consolas" charset="0"/>
                <a:ea typeface="Consolas" charset="0"/>
                <a:cs typeface="Consolas" charset="0"/>
              </a:rPr>
              <a:t>NetCDF</a:t>
            </a:r>
            <a:r>
              <a:rPr lang="en-US" altLang="x-none" sz="2800" dirty="0" smtClean="0"/>
              <a:t> to extract the fields. </a:t>
            </a:r>
            <a:r>
              <a:rPr lang="en-US" altLang="x-none" sz="2800" dirty="0"/>
              <a:t>We show </a:t>
            </a:r>
            <a:r>
              <a:rPr lang="en-US" altLang="x-none" sz="2800" b="1" dirty="0"/>
              <a:t>temperature </a:t>
            </a:r>
            <a:r>
              <a:rPr lang="en-US" altLang="x-none" sz="2800" b="1" dirty="0" smtClean="0"/>
              <a:t>contours </a:t>
            </a:r>
            <a:r>
              <a:rPr lang="en-US" altLang="x-none" sz="2800" dirty="0" smtClean="0"/>
              <a:t>and </a:t>
            </a:r>
            <a:r>
              <a:rPr lang="en-US" altLang="x-none" sz="2800" b="1" dirty="0"/>
              <a:t>velocity streamlines</a:t>
            </a:r>
            <a:r>
              <a:rPr lang="en-US" altLang="x-none" sz="2800" dirty="0" smtClean="0"/>
              <a:t>, </a:t>
            </a:r>
            <a:r>
              <a:rPr lang="en-US" altLang="x-none" sz="2800" dirty="0" err="1"/>
              <a:t>postprocessed</a:t>
            </a:r>
            <a:r>
              <a:rPr lang="en-US" altLang="x-none" sz="2800" dirty="0"/>
              <a:t> using </a:t>
            </a:r>
            <a:r>
              <a:rPr lang="en-US" altLang="x-none" sz="2400" dirty="0">
                <a:latin typeface="Consolas" charset="0"/>
                <a:ea typeface="Consolas" charset="0"/>
                <a:cs typeface="Consolas" charset="0"/>
              </a:rPr>
              <a:t>ParaView</a:t>
            </a:r>
            <a:r>
              <a:rPr lang="en-US" altLang="x-none" sz="2800" dirty="0"/>
              <a:t> and </a:t>
            </a:r>
            <a:r>
              <a:rPr lang="en-US" altLang="x-none" sz="2400" dirty="0" err="1">
                <a:latin typeface="Consolas" charset="0"/>
                <a:ea typeface="Consolas" charset="0"/>
                <a:cs typeface="Consolas" charset="0"/>
              </a:rPr>
              <a:t>matplotlib</a:t>
            </a:r>
            <a:r>
              <a:rPr lang="en-US" altLang="x-none" sz="2800" dirty="0"/>
              <a:t>. </a:t>
            </a:r>
            <a:r>
              <a:rPr lang="en-US" altLang="x-none" sz="2800" dirty="0" smtClean="0"/>
              <a:t>We also use Schlieren visualization to examine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flow structure in the temperature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field,</a:t>
            </a:r>
            <a:r>
              <a:rPr lang="en-US" altLang="x-none" sz="2800" dirty="0" smtClean="0"/>
              <a:t> </a:t>
            </a:r>
            <a:endParaRPr lang="x-none" altLang="x-none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Text Box 21"/>
              <p:cNvSpPr txBox="1">
                <a:spLocks noChangeArrowheads="1"/>
              </p:cNvSpPr>
              <p:nvPr/>
            </p:nvSpPr>
            <p:spPr bwMode="auto">
              <a:xfrm>
                <a:off x="10236199" y="27051000"/>
                <a:ext cx="9218689" cy="6390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84600" tIns="42120" rIns="84600" bIns="42120">
                <a:spAutoFit/>
              </a:bodyPr>
              <a:lstStyle>
                <a:lvl1pPr>
                  <a:tabLst>
                    <a:tab pos="0" algn="l"/>
                    <a:tab pos="1735138" algn="l"/>
                    <a:tab pos="3471863" algn="l"/>
                    <a:tab pos="5208588" algn="l"/>
                    <a:tab pos="6945313" algn="l"/>
                    <a:tab pos="8682038" algn="l"/>
                    <a:tab pos="10418763" algn="l"/>
                  </a:tabLst>
                  <a:defRPr sz="6900">
                    <a:solidFill>
                      <a:srgbClr val="000000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1pPr>
                <a:lvl2pPr>
                  <a:tabLst>
                    <a:tab pos="0" algn="l"/>
                    <a:tab pos="1735138" algn="l"/>
                    <a:tab pos="3471863" algn="l"/>
                    <a:tab pos="5208588" algn="l"/>
                    <a:tab pos="6945313" algn="l"/>
                    <a:tab pos="8682038" algn="l"/>
                    <a:tab pos="10418763" algn="l"/>
                  </a:tabLst>
                  <a:defRPr sz="6900">
                    <a:solidFill>
                      <a:srgbClr val="000000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2pPr>
                <a:lvl3pPr>
                  <a:tabLst>
                    <a:tab pos="0" algn="l"/>
                    <a:tab pos="1735138" algn="l"/>
                    <a:tab pos="3471863" algn="l"/>
                    <a:tab pos="5208588" algn="l"/>
                    <a:tab pos="6945313" algn="l"/>
                    <a:tab pos="8682038" algn="l"/>
                    <a:tab pos="10418763" algn="l"/>
                  </a:tabLst>
                  <a:defRPr sz="6900">
                    <a:solidFill>
                      <a:srgbClr val="000000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3pPr>
                <a:lvl4pPr>
                  <a:tabLst>
                    <a:tab pos="0" algn="l"/>
                    <a:tab pos="1735138" algn="l"/>
                    <a:tab pos="3471863" algn="l"/>
                    <a:tab pos="5208588" algn="l"/>
                    <a:tab pos="6945313" algn="l"/>
                    <a:tab pos="8682038" algn="l"/>
                    <a:tab pos="10418763" algn="l"/>
                  </a:tabLst>
                  <a:defRPr sz="6900">
                    <a:solidFill>
                      <a:srgbClr val="000000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4pPr>
                <a:lvl5pPr>
                  <a:tabLst>
                    <a:tab pos="0" algn="l"/>
                    <a:tab pos="1735138" algn="l"/>
                    <a:tab pos="3471863" algn="l"/>
                    <a:tab pos="5208588" algn="l"/>
                    <a:tab pos="6945313" algn="l"/>
                    <a:tab pos="8682038" algn="l"/>
                    <a:tab pos="10418763" algn="l"/>
                  </a:tabLst>
                  <a:defRPr sz="6900">
                    <a:solidFill>
                      <a:srgbClr val="000000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1735138" algn="l"/>
                    <a:tab pos="3471863" algn="l"/>
                    <a:tab pos="5208588" algn="l"/>
                    <a:tab pos="6945313" algn="l"/>
                    <a:tab pos="8682038" algn="l"/>
                    <a:tab pos="10418763" algn="l"/>
                  </a:tabLst>
                  <a:defRPr sz="6900">
                    <a:solidFill>
                      <a:srgbClr val="000000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1735138" algn="l"/>
                    <a:tab pos="3471863" algn="l"/>
                    <a:tab pos="5208588" algn="l"/>
                    <a:tab pos="6945313" algn="l"/>
                    <a:tab pos="8682038" algn="l"/>
                    <a:tab pos="10418763" algn="l"/>
                  </a:tabLst>
                  <a:defRPr sz="6900">
                    <a:solidFill>
                      <a:srgbClr val="000000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1735138" algn="l"/>
                    <a:tab pos="3471863" algn="l"/>
                    <a:tab pos="5208588" algn="l"/>
                    <a:tab pos="6945313" algn="l"/>
                    <a:tab pos="8682038" algn="l"/>
                    <a:tab pos="10418763" algn="l"/>
                  </a:tabLst>
                  <a:defRPr sz="6900">
                    <a:solidFill>
                      <a:srgbClr val="000000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1735138" algn="l"/>
                    <a:tab pos="3471863" algn="l"/>
                    <a:tab pos="5208588" algn="l"/>
                    <a:tab pos="6945313" algn="l"/>
                    <a:tab pos="8682038" algn="l"/>
                    <a:tab pos="10418763" algn="l"/>
                  </a:tabLst>
                  <a:defRPr sz="6900">
                    <a:solidFill>
                      <a:srgbClr val="000000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9pPr>
              </a:lstStyle>
              <a:p>
                <a:pPr algn="just">
                  <a:buClrTx/>
                  <a:buFontTx/>
                  <a:buNone/>
                </a:pPr>
                <a:r>
                  <a:rPr lang="en-US" altLang="x-none" sz="1800" b="1" dirty="0">
                    <a:latin typeface="Times New Roman" charset="0"/>
                    <a:ea typeface="Times New Roman" charset="0"/>
                    <a:cs typeface="Times New Roman" charset="0"/>
                  </a:rPr>
                  <a:t>Figure </a:t>
                </a:r>
                <a:r>
                  <a:rPr lang="en-US" altLang="x-none" sz="1800" b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3. </a:t>
                </a:r>
                <a:r>
                  <a:rPr lang="en-US" altLang="x-none" sz="1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Velocity </a:t>
                </a:r>
                <a:r>
                  <a:rPr lang="en-US" altLang="x-none" sz="1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contours</a:t>
                </a:r>
                <a:r>
                  <a:rPr lang="en-US" altLang="x-none" sz="1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x-none" sz="1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and streamlines </a:t>
                </a:r>
                <a:r>
                  <a:rPr lang="en-US" altLang="x-none" sz="1800" dirty="0">
                    <a:latin typeface="Times New Roman" charset="0"/>
                    <a:ea typeface="Times New Roman" charset="0"/>
                    <a:cs typeface="Times New Roman" charset="0"/>
                  </a:rPr>
                  <a:t>at </a:t>
                </a:r>
                <a14:m>
                  <m:oMath xmlns:m="http://schemas.openxmlformats.org/officeDocument/2006/math">
                    <m:r>
                      <a:rPr lang="en-US" altLang="x-none" sz="18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𝑡</m:t>
                    </m:r>
                    <m:r>
                      <a:rPr lang="en-US" altLang="x-none" sz="18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=0.112</m:t>
                    </m:r>
                  </m:oMath>
                </a14:m>
                <a:r>
                  <a:rPr lang="en-US" altLang="x-none" sz="1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 The color indicates the magnitude of the fluid velocity, and the </a:t>
                </a:r>
                <a:r>
                  <a:rPr lang="en-US" altLang="x-none" sz="1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arrows </a:t>
                </a:r>
                <a:r>
                  <a:rPr lang="en-US" altLang="x-none" sz="1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on the black streamlines </a:t>
                </a:r>
                <a:r>
                  <a:rPr lang="en-US" altLang="x-none" sz="1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represent </a:t>
                </a:r>
                <a:r>
                  <a:rPr lang="en-US" altLang="x-none" sz="1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the </a:t>
                </a:r>
                <a:r>
                  <a:rPr lang="en-US" altLang="x-none" sz="1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local direction </a:t>
                </a:r>
                <a:r>
                  <a:rPr lang="en-US" altLang="x-none" sz="1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of the flow.</a:t>
                </a:r>
                <a:endParaRPr lang="en-US" altLang="x-none" sz="18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117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236199" y="27051000"/>
                <a:ext cx="9218689" cy="639060"/>
              </a:xfrm>
              <a:prstGeom prst="rect">
                <a:avLst/>
              </a:prstGeom>
              <a:blipFill rotWithShape="0">
                <a:blip r:embed="rId26"/>
                <a:stretch>
                  <a:fillRect l="-595" t="-6731" r="-661" b="-1538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8" name="Picture 117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3" t="14821" r="3582"/>
          <a:stretch/>
        </p:blipFill>
        <p:spPr>
          <a:xfrm>
            <a:off x="19836473" y="20001537"/>
            <a:ext cx="4653987" cy="2382277"/>
          </a:xfrm>
          <a:prstGeom prst="rect">
            <a:avLst/>
          </a:prstGeom>
        </p:spPr>
      </p:pic>
      <p:sp>
        <p:nvSpPr>
          <p:cNvPr id="120" name="Text Box 21"/>
          <p:cNvSpPr txBox="1">
            <a:spLocks noChangeArrowheads="1"/>
          </p:cNvSpPr>
          <p:nvPr/>
        </p:nvSpPr>
        <p:spPr bwMode="auto">
          <a:xfrm>
            <a:off x="19869302" y="27330901"/>
            <a:ext cx="9205685" cy="362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84600" tIns="42120" rIns="84600" bIns="42120">
            <a:spAutoFit/>
          </a:bodyPr>
          <a:lstStyle>
            <a:lvl1pPr>
              <a:tabLst>
                <a:tab pos="0" algn="l"/>
                <a:tab pos="1735138" algn="l"/>
                <a:tab pos="3471863" algn="l"/>
                <a:tab pos="5208588" algn="l"/>
                <a:tab pos="6945313" algn="l"/>
                <a:tab pos="8682038" algn="l"/>
                <a:tab pos="10418763" algn="l"/>
              </a:tabLst>
              <a:defRPr sz="6900"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1735138" algn="l"/>
                <a:tab pos="3471863" algn="l"/>
                <a:tab pos="5208588" algn="l"/>
                <a:tab pos="6945313" algn="l"/>
                <a:tab pos="8682038" algn="l"/>
                <a:tab pos="10418763" algn="l"/>
              </a:tabLst>
              <a:defRPr sz="6900"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1735138" algn="l"/>
                <a:tab pos="3471863" algn="l"/>
                <a:tab pos="5208588" algn="l"/>
                <a:tab pos="6945313" algn="l"/>
                <a:tab pos="8682038" algn="l"/>
                <a:tab pos="10418763" algn="l"/>
              </a:tabLst>
              <a:defRPr sz="6900"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1735138" algn="l"/>
                <a:tab pos="3471863" algn="l"/>
                <a:tab pos="5208588" algn="l"/>
                <a:tab pos="6945313" algn="l"/>
                <a:tab pos="8682038" algn="l"/>
                <a:tab pos="10418763" algn="l"/>
              </a:tabLst>
              <a:defRPr sz="6900"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1735138" algn="l"/>
                <a:tab pos="3471863" algn="l"/>
                <a:tab pos="5208588" algn="l"/>
                <a:tab pos="6945313" algn="l"/>
                <a:tab pos="8682038" algn="l"/>
                <a:tab pos="10418763" algn="l"/>
              </a:tabLst>
              <a:defRPr sz="6900"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1735138" algn="l"/>
                <a:tab pos="3471863" algn="l"/>
                <a:tab pos="5208588" algn="l"/>
                <a:tab pos="6945313" algn="l"/>
                <a:tab pos="8682038" algn="l"/>
                <a:tab pos="10418763" algn="l"/>
              </a:tabLst>
              <a:defRPr sz="6900"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1735138" algn="l"/>
                <a:tab pos="3471863" algn="l"/>
                <a:tab pos="5208588" algn="l"/>
                <a:tab pos="6945313" algn="l"/>
                <a:tab pos="8682038" algn="l"/>
                <a:tab pos="10418763" algn="l"/>
              </a:tabLst>
              <a:defRPr sz="6900"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1735138" algn="l"/>
                <a:tab pos="3471863" algn="l"/>
                <a:tab pos="5208588" algn="l"/>
                <a:tab pos="6945313" algn="l"/>
                <a:tab pos="8682038" algn="l"/>
                <a:tab pos="10418763" algn="l"/>
              </a:tabLst>
              <a:defRPr sz="6900"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1735138" algn="l"/>
                <a:tab pos="3471863" algn="l"/>
                <a:tab pos="5208588" algn="l"/>
                <a:tab pos="6945313" algn="l"/>
                <a:tab pos="8682038" algn="l"/>
                <a:tab pos="10418763" algn="l"/>
              </a:tabLst>
              <a:defRPr sz="6900"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just">
              <a:buClrTx/>
              <a:buFontTx/>
              <a:buNone/>
            </a:pPr>
            <a:r>
              <a:rPr lang="en-US" altLang="x-none" sz="1800" b="1" dirty="0" smtClean="0">
                <a:latin typeface="Times New Roman" charset="0"/>
                <a:ea typeface="Times New Roman" charset="0"/>
                <a:cs typeface="Times New Roman" charset="0"/>
              </a:rPr>
              <a:t>Figure 4. </a:t>
            </a:r>
            <a:r>
              <a:rPr lang="en-US" altLang="x-none" sz="1800" dirty="0" smtClean="0">
                <a:latin typeface="Times New Roman" charset="0"/>
                <a:ea typeface="Times New Roman" charset="0"/>
                <a:cs typeface="Times New Roman" charset="0"/>
              </a:rPr>
              <a:t>Schlieren </a:t>
            </a:r>
            <a:r>
              <a:rPr lang="en-US" altLang="x-none" sz="1800" dirty="0">
                <a:latin typeface="Times New Roman" charset="0"/>
                <a:ea typeface="Times New Roman" charset="0"/>
                <a:cs typeface="Times New Roman" charset="0"/>
              </a:rPr>
              <a:t>flow visualizations of the temperature </a:t>
            </a:r>
            <a:r>
              <a:rPr lang="en-US" altLang="x-none" sz="1800" dirty="0" smtClean="0">
                <a:latin typeface="Times New Roman" charset="0"/>
                <a:ea typeface="Times New Roman" charset="0"/>
                <a:cs typeface="Times New Roman" charset="0"/>
              </a:rPr>
              <a:t>field </a:t>
            </a:r>
            <a:r>
              <a:rPr lang="en-US" altLang="x-none" sz="1800" dirty="0" smtClean="0">
                <a:latin typeface="Times New Roman" charset="0"/>
                <a:ea typeface="Times New Roman" charset="0"/>
                <a:cs typeface="Times New Roman" charset="0"/>
              </a:rPr>
              <a:t>showing </a:t>
            </a:r>
            <a:r>
              <a:rPr lang="en-US" altLang="x-none" sz="1800" dirty="0" smtClean="0">
                <a:latin typeface="Times New Roman" charset="0"/>
                <a:ea typeface="Times New Roman" charset="0"/>
                <a:cs typeface="Times New Roman" charset="0"/>
              </a:rPr>
              <a:t>turbulence development.</a:t>
            </a:r>
            <a:endParaRPr lang="en-US" altLang="x-none" sz="1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Rectangle 120"/>
              <p:cNvSpPr/>
              <p:nvPr/>
            </p:nvSpPr>
            <p:spPr>
              <a:xfrm>
                <a:off x="21786395" y="19687401"/>
                <a:ext cx="77572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x-none" sz="120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𝑡</m:t>
                      </m:r>
                      <m:r>
                        <a:rPr lang="en-US" altLang="x-none" sz="120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=0.04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121" name="Rectangle 1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6395" y="19687401"/>
                <a:ext cx="775725" cy="276999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Rectangle 121"/>
              <p:cNvSpPr/>
              <p:nvPr/>
            </p:nvSpPr>
            <p:spPr>
              <a:xfrm>
                <a:off x="26429358" y="19678330"/>
                <a:ext cx="77572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x-none" sz="120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𝑡</m:t>
                      </m:r>
                      <m:r>
                        <a:rPr lang="en-US" altLang="x-none" sz="120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=0.05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122" name="Rectangle 1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9358" y="19678330"/>
                <a:ext cx="775725" cy="276999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3" name="Rectangle 122"/>
              <p:cNvSpPr/>
              <p:nvPr/>
            </p:nvSpPr>
            <p:spPr>
              <a:xfrm>
                <a:off x="21764573" y="22197873"/>
                <a:ext cx="77572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x-none" sz="120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𝑡</m:t>
                      </m:r>
                      <m:r>
                        <a:rPr lang="en-US" altLang="x-none" sz="120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=0.06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123" name="Rectangle 1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4573" y="22197873"/>
                <a:ext cx="775725" cy="276999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Rectangle 123"/>
              <p:cNvSpPr/>
              <p:nvPr/>
            </p:nvSpPr>
            <p:spPr>
              <a:xfrm>
                <a:off x="26477433" y="22202001"/>
                <a:ext cx="77572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x-none" sz="120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𝑡</m:t>
                      </m:r>
                      <m:r>
                        <a:rPr lang="en-US" altLang="x-none" sz="120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=0.08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124" name="Rectangle 1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7433" y="22202001"/>
                <a:ext cx="775725" cy="276999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Rectangle 124"/>
              <p:cNvSpPr/>
              <p:nvPr/>
            </p:nvSpPr>
            <p:spPr>
              <a:xfrm>
                <a:off x="21794318" y="24634320"/>
                <a:ext cx="77572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x-none" sz="120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𝑡</m:t>
                      </m:r>
                      <m:r>
                        <a:rPr lang="en-US" altLang="x-none" sz="120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=0.</m:t>
                      </m:r>
                      <m:r>
                        <a:rPr lang="en-US" altLang="x-none" sz="1200" b="0" i="0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12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125" name="Rectangle 1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4318" y="24634320"/>
                <a:ext cx="775725" cy="276999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Rectangle 125"/>
              <p:cNvSpPr/>
              <p:nvPr/>
            </p:nvSpPr>
            <p:spPr>
              <a:xfrm>
                <a:off x="26503158" y="24667739"/>
                <a:ext cx="77572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x-none" sz="120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𝑡</m:t>
                      </m:r>
                      <m:r>
                        <a:rPr lang="en-US" altLang="x-none" sz="120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=0.</m:t>
                      </m:r>
                      <m:r>
                        <a:rPr lang="en-US" altLang="x-none" sz="1200" b="0" i="0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15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126" name="Rectangle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3158" y="24667739"/>
                <a:ext cx="775725" cy="276999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Rectangle 126"/>
              <p:cNvSpPr/>
              <p:nvPr/>
            </p:nvSpPr>
            <p:spPr>
              <a:xfrm>
                <a:off x="21806188" y="27111363"/>
                <a:ext cx="77572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x-none" sz="120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𝑡</m:t>
                      </m:r>
                      <m:r>
                        <a:rPr lang="en-US" altLang="x-none" sz="120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=0.</m:t>
                      </m:r>
                      <m:r>
                        <a:rPr lang="en-US" altLang="x-none" sz="1200" b="0" i="0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17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127" name="Rectangle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6188" y="27111363"/>
                <a:ext cx="775725" cy="276999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Rectangle 127"/>
              <p:cNvSpPr/>
              <p:nvPr/>
            </p:nvSpPr>
            <p:spPr>
              <a:xfrm>
                <a:off x="26477433" y="27111363"/>
                <a:ext cx="77572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x-none" sz="120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𝑡</m:t>
                      </m:r>
                      <m:r>
                        <a:rPr lang="en-US" altLang="x-none" sz="120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=0.22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7433" y="27111363"/>
                <a:ext cx="775725" cy="276999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5" r="4470" b="85306"/>
          <a:stretch/>
        </p:blipFill>
        <p:spPr>
          <a:xfrm>
            <a:off x="19698512" y="16631520"/>
            <a:ext cx="9562288" cy="84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5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1008</Words>
  <Application>Microsoft Macintosh PowerPoint</Application>
  <PresentationFormat>Custom</PresentationFormat>
  <Paragraphs>87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Calibri</vt:lpstr>
      <vt:lpstr>Cambria Math</vt:lpstr>
      <vt:lpstr>Consolas</vt:lpstr>
      <vt:lpstr>HiraginoSans-W3</vt:lpstr>
      <vt:lpstr>LucidaGrande</vt:lpstr>
      <vt:lpstr>Times New Roman</vt:lpstr>
      <vt:lpstr>Arial</vt:lpstr>
      <vt:lpstr>Office Theme</vt:lpstr>
      <vt:lpstr>Numerical Simulation of Rayleigh–Bénard Convection Yue Sun1, Michael S. Emanuel1, Jonathan Guillotte-Blouin1 1Harvard University School of Engineering and Applied Sciences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Daniel Viens</dc:creator>
  <cp:lastModifiedBy>Sun Yue</cp:lastModifiedBy>
  <cp:revision>82</cp:revision>
  <cp:lastPrinted>2019-05-04T08:12:05Z</cp:lastPrinted>
  <dcterms:created xsi:type="dcterms:W3CDTF">2013-01-28T22:40:39Z</dcterms:created>
  <dcterms:modified xsi:type="dcterms:W3CDTF">2019-05-06T17:17:04Z</dcterms:modified>
</cp:coreProperties>
</file>